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2"/>
  </p:notesMasterIdLst>
  <p:sldIdLst>
    <p:sldId id="256" r:id="rId2"/>
    <p:sldId id="295" r:id="rId3"/>
    <p:sldId id="258" r:id="rId4"/>
    <p:sldId id="260" r:id="rId5"/>
    <p:sldId id="261" r:id="rId6"/>
    <p:sldId id="262" r:id="rId7"/>
    <p:sldId id="263" r:id="rId8"/>
    <p:sldId id="265" r:id="rId9"/>
    <p:sldId id="296" r:id="rId10"/>
    <p:sldId id="266" r:id="rId11"/>
    <p:sldId id="271" r:id="rId12"/>
    <p:sldId id="292" r:id="rId13"/>
    <p:sldId id="289" r:id="rId14"/>
    <p:sldId id="290" r:id="rId15"/>
    <p:sldId id="267" r:id="rId16"/>
    <p:sldId id="302" r:id="rId17"/>
    <p:sldId id="311" r:id="rId18"/>
    <p:sldId id="309" r:id="rId19"/>
    <p:sldId id="268" r:id="rId20"/>
    <p:sldId id="269" r:id="rId21"/>
    <p:sldId id="270" r:id="rId22"/>
    <p:sldId id="305" r:id="rId23"/>
    <p:sldId id="306" r:id="rId24"/>
    <p:sldId id="308" r:id="rId25"/>
    <p:sldId id="294" r:id="rId26"/>
    <p:sldId id="293" r:id="rId27"/>
    <p:sldId id="297" r:id="rId28"/>
    <p:sldId id="288" r:id="rId29"/>
    <p:sldId id="304" r:id="rId30"/>
    <p:sldId id="310" r:id="rId31"/>
    <p:sldId id="273" r:id="rId32"/>
    <p:sldId id="274" r:id="rId33"/>
    <p:sldId id="275" r:id="rId34"/>
    <p:sldId id="276" r:id="rId35"/>
    <p:sldId id="277" r:id="rId36"/>
    <p:sldId id="278" r:id="rId37"/>
    <p:sldId id="280" r:id="rId38"/>
    <p:sldId id="281" r:id="rId39"/>
    <p:sldId id="282" r:id="rId40"/>
    <p:sldId id="286" r:id="rId41"/>
    <p:sldId id="287" r:id="rId42"/>
    <p:sldId id="291" r:id="rId43"/>
    <p:sldId id="300" r:id="rId44"/>
    <p:sldId id="298" r:id="rId45"/>
    <p:sldId id="272" r:id="rId46"/>
    <p:sldId id="299" r:id="rId47"/>
    <p:sldId id="279" r:id="rId48"/>
    <p:sldId id="301" r:id="rId49"/>
    <p:sldId id="307" r:id="rId50"/>
    <p:sldId id="259" r:id="rId5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35B28"/>
    <a:srgbClr val="7A7F25"/>
    <a:srgbClr val="B1BE48"/>
    <a:srgbClr val="027DC7"/>
    <a:srgbClr val="ED1B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345"/>
    <p:restoredTop sz="87915"/>
  </p:normalViewPr>
  <p:slideViewPr>
    <p:cSldViewPr snapToGrid="0" snapToObjects="1" showGuides="1">
      <p:cViewPr varScale="1">
        <p:scale>
          <a:sx n="85" d="100"/>
          <a:sy n="85" d="100"/>
        </p:scale>
        <p:origin x="176" y="3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14AFCE-B4EA-424B-888B-63E87A0D1485}" type="datetimeFigureOut">
              <a:rPr lang="en-US" smtClean="0"/>
              <a:t>9/17/20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B635C5-460C-D948-B6AE-683C45BEB1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7203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pyros_Makridakis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c/m5-forecasting-accuracy/discussion/133498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B635C5-460C-D948-B6AE-683C45BEB10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7107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B635C5-460C-D948-B6AE-683C45BEB10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1166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B635C5-460C-D948-B6AE-683C45BEB10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0783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B635C5-460C-D948-B6AE-683C45BEB10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1296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Maybe drop this one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B635C5-460C-D948-B6AE-683C45BEB10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215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Maybe drop this one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B635C5-460C-D948-B6AE-683C45BEB10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18396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B635C5-460C-D948-B6AE-683C45BEB10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6719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B635C5-460C-D948-B6AE-683C45BEB10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768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B635C5-460C-D948-B6AE-683C45BEB10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0145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Figure 1: In the sliding window back testing model, a fixed-size training window (in black) slides over the entire history of a time series and is repeatedly tested against a forecasting window (in orange) with older data points dropped.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B635C5-460C-D948-B6AE-683C45BEB10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66261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Cv1: </a:t>
            </a:r>
            <a:r>
              <a:rPr lang="en-CA" dirty="0">
                <a:effectLst/>
              </a:rPr>
              <a:t>2016-02-01 - 2016-02-28</a:t>
            </a:r>
            <a:br>
              <a:rPr lang="en-CA" dirty="0"/>
            </a:br>
            <a:r>
              <a:rPr lang="en-US" dirty="0"/>
              <a:t>Cv2: 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2016-02-29</a:t>
            </a:r>
            <a:r>
              <a:rPr lang="en-CA" dirty="0">
                <a:effectLst/>
              </a:rPr>
              <a:t> - 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2016-03-27</a:t>
            </a:r>
          </a:p>
          <a:p>
            <a:r>
              <a:rPr lang="en-US" dirty="0"/>
              <a:t>Cv3: </a:t>
            </a:r>
            <a:r>
              <a:rPr lang="en-CA" dirty="0">
                <a:effectLst/>
              </a:rPr>
              <a:t>2016-03-28 - 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2016-04-24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B635C5-460C-D948-B6AE-683C45BEB10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5080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</a:t>
            </a:r>
            <a:r>
              <a:rPr lang="en-US" dirty="0" err="1"/>
              <a:t>Makridakis_Competitions</a:t>
            </a:r>
            <a:endParaRPr lang="en-US" dirty="0"/>
          </a:p>
          <a:p>
            <a:endParaRPr lang="en-US" dirty="0"/>
          </a:p>
          <a:p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 </a:t>
            </a:r>
            <a:r>
              <a:rPr lang="en-CA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Makridakis</a:t>
            </a:r>
            <a:r>
              <a:rPr lang="en-CA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Competitions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(also known as the </a:t>
            </a:r>
            <a:r>
              <a:rPr lang="en-CA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 Competitions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or </a:t>
            </a:r>
            <a:r>
              <a:rPr lang="en-CA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M-Competitions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are a series of open competitions organized by teams led by forecasting researcher </a:t>
            </a:r>
            <a:r>
              <a:rPr lang="en-CA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Spyros Makridakis"/>
              </a:rPr>
              <a:t>Spyros Makridakis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and intended to evaluate and compare the accuracy of different forecasting methods.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B635C5-460C-D948-B6AE-683C45BEB10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15239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Cv1: </a:t>
            </a:r>
            <a:r>
              <a:rPr lang="en-CA" dirty="0">
                <a:effectLst/>
              </a:rPr>
              <a:t>2016-02-01 - 2016-02-28</a:t>
            </a:r>
            <a:br>
              <a:rPr lang="en-CA" dirty="0"/>
            </a:br>
            <a:r>
              <a:rPr lang="en-US" dirty="0"/>
              <a:t>Cv2: 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2016-02-29</a:t>
            </a:r>
            <a:r>
              <a:rPr lang="en-CA" dirty="0">
                <a:effectLst/>
              </a:rPr>
              <a:t> - 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2016-03-27</a:t>
            </a:r>
          </a:p>
          <a:p>
            <a:r>
              <a:rPr lang="en-US" dirty="0"/>
              <a:t>Cv3: </a:t>
            </a:r>
            <a:r>
              <a:rPr lang="en-CA" dirty="0">
                <a:effectLst/>
              </a:rPr>
              <a:t>2016-03-28 - 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2016-04-24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B635C5-460C-D948-B6AE-683C45BEB10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85693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Figure 1: In the sliding window back testing model, a fixed-size training window (in black) slides over the entire history of a time series and is repeatedly tested against a forecasting window (in orange) with older data points dropped.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B635C5-460C-D948-B6AE-683C45BEB10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78072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B635C5-460C-D948-B6AE-683C45BEB103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29938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B635C5-460C-D948-B6AE-683C45BEB103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76578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Resource 1</a:t>
            </a:r>
          </a:p>
          <a:p>
            <a:r>
              <a:rPr lang="en-US" dirty="0"/>
              <a:t>https://</a:t>
            </a:r>
            <a:r>
              <a:rPr lang="en-US" dirty="0" err="1"/>
              <a:t>www.avanwyk.com</a:t>
            </a:r>
            <a:r>
              <a:rPr lang="en-US" dirty="0"/>
              <a:t>/an-overview-of-</a:t>
            </a:r>
            <a:r>
              <a:rPr lang="en-US" dirty="0" err="1"/>
              <a:t>lightgbm</a:t>
            </a:r>
            <a:r>
              <a:rPr lang="en-US" dirty="0"/>
              <a:t>/#:~:text=LightGBM%20is%20an%20open%2Dsource,%2DSide%20Sampling%20(Goss).</a:t>
            </a:r>
          </a:p>
          <a:p>
            <a:endParaRPr lang="en-US" dirty="0"/>
          </a:p>
          <a:p>
            <a:r>
              <a:rPr lang="en-US" dirty="0"/>
              <a:t>Resource 2</a:t>
            </a:r>
          </a:p>
          <a:p>
            <a:r>
              <a:rPr lang="en-US" dirty="0"/>
              <a:t>https://</a:t>
            </a:r>
            <a:r>
              <a:rPr lang="en-US" dirty="0" err="1"/>
              <a:t>www.gormanalysis.com</a:t>
            </a:r>
            <a:r>
              <a:rPr lang="en-US" dirty="0"/>
              <a:t>/blog/gradient-boosting-explained/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B635C5-460C-D948-B6AE-683C45BEB103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49858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Resource 1</a:t>
            </a:r>
          </a:p>
          <a:p>
            <a:r>
              <a:rPr lang="en-US" dirty="0"/>
              <a:t>https://</a:t>
            </a:r>
            <a:r>
              <a:rPr lang="en-US" dirty="0" err="1"/>
              <a:t>www.avanwyk.com</a:t>
            </a:r>
            <a:r>
              <a:rPr lang="en-US" dirty="0"/>
              <a:t>/an-overview-of-</a:t>
            </a:r>
            <a:r>
              <a:rPr lang="en-US" dirty="0" err="1"/>
              <a:t>lightgbm</a:t>
            </a:r>
            <a:r>
              <a:rPr lang="en-US" dirty="0"/>
              <a:t>/#:~:text=LightGBM%20is%20an%20open%2Dsource,%2DSide%20Sampling%20(Goss).</a:t>
            </a:r>
          </a:p>
          <a:p>
            <a:endParaRPr lang="en-US" dirty="0"/>
          </a:p>
          <a:p>
            <a:r>
              <a:rPr lang="en-US" dirty="0"/>
              <a:t>Resource 2</a:t>
            </a:r>
          </a:p>
          <a:p>
            <a:r>
              <a:rPr lang="en-US" dirty="0"/>
              <a:t>https://</a:t>
            </a:r>
            <a:r>
              <a:rPr lang="en-US" dirty="0" err="1"/>
              <a:t>www.gormanalysis.com</a:t>
            </a:r>
            <a:r>
              <a:rPr lang="en-US" dirty="0"/>
              <a:t>/blog/gradient-boosting-explained/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B635C5-460C-D948-B6AE-683C45BEB103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586614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B635C5-460C-D948-B6AE-683C45BEB103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12872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Konstantin Yakovlev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B635C5-460C-D948-B6AE-683C45BEB103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51603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B635C5-460C-D948-B6AE-683C45BEB103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9801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is a type </a:t>
            </a:r>
            <a:r>
              <a:rPr lang="en-CA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exponental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dispersion model (ED). ED is a very general type of probability distribution models where the PDF (</a:t>
            </a:r>
            <a:r>
              <a:rPr lang="en-CA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probab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distribution function) is represented using exponents. A very common example would be the normal </a:t>
            </a:r>
            <a:r>
              <a:rPr lang="en-CA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distrbution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whose PDF is well known (and exponential).</a:t>
            </a:r>
          </a:p>
          <a:p>
            <a:pPr fontAlgn="base"/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has a special relation between mean and variance. i.e. the variance ~ some power of mean (Variance=k*</a:t>
            </a:r>
            <a:r>
              <a:rPr lang="en-CA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Mean^p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). This constant, "p" is important and is the </a:t>
            </a:r>
            <a:r>
              <a:rPr lang="en-CA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tweedie_variance_power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parameter in the </a:t>
            </a:r>
            <a:r>
              <a:rPr lang="en-CA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lightgbm's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API (default value 1.5).</a:t>
            </a:r>
          </a:p>
          <a:p>
            <a:pPr fontAlgn="base"/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well known </a:t>
            </a:r>
            <a:r>
              <a:rPr lang="en-CA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poisson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(p=1) and gamma (p=2) distributions can be considered special cases of </a:t>
            </a:r>
            <a:r>
              <a:rPr lang="en-CA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tweedie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(Now we know why the kernels using </a:t>
            </a:r>
            <a:r>
              <a:rPr lang="en-CA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poisson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regression works better than L2 regression and </a:t>
            </a:r>
            <a:r>
              <a:rPr lang="en-CA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tweedie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works even better)</a:t>
            </a:r>
          </a:p>
          <a:p>
            <a:pPr fontAlgn="base"/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distribution is not defined for p&gt;2 and p&lt;1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B635C5-460C-D948-B6AE-683C45BEB103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4827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B635C5-460C-D948-B6AE-683C45BEB10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68391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B635C5-460C-D948-B6AE-683C45BEB103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53861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B635C5-460C-D948-B6AE-683C45BEB103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16438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B635C5-460C-D948-B6AE-683C45BEB103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5698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>
                <a:hlinkClick r:id="rId3"/>
              </a:rPr>
              <a:t>More context: https://www.kaggle.com/c/m5-forecasting-accuracy/discussion/133498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B635C5-460C-D948-B6AE-683C45BEB10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0802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medium.com</a:t>
            </a:r>
            <a:r>
              <a:rPr lang="en-US" dirty="0"/>
              <a:t>/@</a:t>
            </a:r>
            <a:r>
              <a:rPr lang="en-US" dirty="0" err="1"/>
              <a:t>agrimabahl</a:t>
            </a:r>
            <a:r>
              <a:rPr lang="en-US" dirty="0"/>
              <a:t>/mape-v-s-mae-v-s-rmse-3e358fd58f65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B635C5-460C-D948-B6AE-683C45BEB10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0723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https://</a:t>
            </a:r>
            <a:r>
              <a:rPr lang="en-CA" dirty="0" err="1"/>
              <a:t>www.kaggle.com</a:t>
            </a:r>
            <a:r>
              <a:rPr lang="en-CA" dirty="0"/>
              <a:t>/c/m5-forecasting-accuracy/leaderboard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B635C5-460C-D948-B6AE-683C45BEB10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2432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Why RMSSE?</a:t>
            </a:r>
          </a:p>
          <a:p>
            <a:endParaRPr lang="en-CA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The scaling was introduced to provide a scale-free error regardless of the data. An example for this competition would be a product that sells hundreds of units per day vs. a product that only sells a few times a week or month (the intermittent demand we are seeing in there series).</a:t>
            </a:r>
          </a:p>
          <a:p>
            <a:endParaRPr lang="en-CA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Keeping that in mind our measurement is now scale free which allows us to compare many different types of time series. Another reason we are using </a:t>
            </a:r>
            <a:r>
              <a:rPr lang="en-CA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RMSSE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because it does not suffer from actual values $</a:t>
            </a:r>
            <a:r>
              <a:rPr lang="en-CA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Y_t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$ being zero like the </a:t>
            </a:r>
            <a:r>
              <a:rPr lang="en-CA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MAPE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metric.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B635C5-460C-D948-B6AE-683C45BEB10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1076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Why RMSSE?</a:t>
            </a:r>
          </a:p>
          <a:p>
            <a:endParaRPr lang="en-CA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The scaling was introduced to provide a scale-free error regardless of the data. An example for this competition would be a product that sells hundreds of units per day vs. a product that only sells a few times a week or month (the intermittent demand we are seeing in there series).</a:t>
            </a:r>
          </a:p>
          <a:p>
            <a:endParaRPr lang="en-CA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Keeping that in mind our measurement is now scale free which allows us to compare many different types of time series. Another reason we are using </a:t>
            </a:r>
            <a:r>
              <a:rPr lang="en-CA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RMSSE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because it does not suffer from actual values $</a:t>
            </a:r>
            <a:r>
              <a:rPr lang="en-CA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Y_t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$ being zero like the </a:t>
            </a:r>
            <a:r>
              <a:rPr lang="en-CA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MAPE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metric.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B635C5-460C-D948-B6AE-683C45BEB10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4162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B635C5-460C-D948-B6AE-683C45BEB10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8161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1EECB1-216F-E948-A5FA-BCD3A14AD0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0BA7DA1-2423-8E41-9573-FEDD5ABB65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7B1DAF-5276-F74C-949D-9683518FEB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0ADEA3-F490-AF4C-AE80-95AF56F920D2}" type="datetimeFigureOut">
              <a:rPr lang="en-US" smtClean="0"/>
              <a:t>9/17/20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A0F01D-EA12-144E-8634-A6F2722E0B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F86CB8-D994-3848-8EC9-DC9B73D90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79A00-9C9E-BA47-A133-5C629264F8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2810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D8A7D-C39D-9844-9EAA-96198B004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90E2D1C-AD3C-694F-8EC4-6363924541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96788C-6AF3-4647-ABB9-7B8A2BDEC8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0ADEA3-F490-AF4C-AE80-95AF56F920D2}" type="datetimeFigureOut">
              <a:rPr lang="en-US" smtClean="0"/>
              <a:t>9/17/20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292109-6943-6E43-82D0-56CBBE9AC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B1D7B2-9C51-DE4B-8498-1F328A8F5D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79A00-9C9E-BA47-A133-5C629264F8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4533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CFA8CF-F502-8B49-98F4-51C25535716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45C25F-3AF0-8C4B-9229-55556D802B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B8974F-3FD0-6644-9211-C9B62BCE6C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0ADEA3-F490-AF4C-AE80-95AF56F920D2}" type="datetimeFigureOut">
              <a:rPr lang="en-US" smtClean="0"/>
              <a:t>9/17/20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1BC5D8-46FC-3742-9B3A-543C28F2B0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8896A7-473A-824C-8853-04BE0E04A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79A00-9C9E-BA47-A133-5C629264F8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6321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031CFF-E408-5B4D-840E-F655CDF9C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8162CE-53A1-1942-932A-97FBD02C9A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2E5F19-1548-AC4C-A29C-E2DF7CE90B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0ADEA3-F490-AF4C-AE80-95AF56F920D2}" type="datetimeFigureOut">
              <a:rPr lang="en-US" smtClean="0"/>
              <a:t>9/17/20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0B9923-C839-F94A-AB33-802A06E7EC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4A3272-0CC6-EE4F-8FC2-423558A3E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79A00-9C9E-BA47-A133-5C629264F8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96097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402FF-8AD7-1A4D-AF88-9AE8D59C4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BFB24C-3D00-1B4C-A01F-CCC9854A56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85B5E5-3A53-D24C-A31F-9C5DE0B150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0ADEA3-F490-AF4C-AE80-95AF56F920D2}" type="datetimeFigureOut">
              <a:rPr lang="en-US" smtClean="0"/>
              <a:t>9/17/20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FFABB3-D571-A640-963E-67B2D60F78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FD2DD4-071E-D346-9E06-8E0E21CE13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79A00-9C9E-BA47-A133-5C629264F8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6999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01EFD3-448F-E54B-A742-BCA925187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391BC2-B634-0E49-9BB3-32A76307EE1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769F69-9D14-644B-8FD5-21FB6763E6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F8D06D-DDC9-534F-95EA-CFF404BD6C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0ADEA3-F490-AF4C-AE80-95AF56F920D2}" type="datetimeFigureOut">
              <a:rPr lang="en-US" smtClean="0"/>
              <a:t>9/17/20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F032B8-AEC5-CB4D-BA42-946F9A49AC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D37DC4-F435-1B48-9408-D0A888DAE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79A00-9C9E-BA47-A133-5C629264F8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5288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D8A51A-34C9-D34D-977F-5E5FB5A307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3FC761-1836-6A42-93FD-7F0C000105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42C44F-A549-414B-9FDD-DEE8E454CA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D44D467-C40B-1643-AEE8-B688597711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1EC5FCE-2AB2-4C4D-81FE-8069857861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2EF0A91-49EF-BF45-893F-105435D8C6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0ADEA3-F490-AF4C-AE80-95AF56F920D2}" type="datetimeFigureOut">
              <a:rPr lang="en-US" smtClean="0"/>
              <a:t>9/17/20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B67837D-5E01-0A49-B2C5-3DEDA97D6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57FB0ED-F5C5-7D4B-B247-C947B60EBB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79A00-9C9E-BA47-A133-5C629264F8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8084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FA0839-FAA2-E446-92B4-3E3566404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63749C4-BE61-1946-A21B-0CBF314170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0ADEA3-F490-AF4C-AE80-95AF56F920D2}" type="datetimeFigureOut">
              <a:rPr lang="en-US" smtClean="0"/>
              <a:t>9/17/20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43F3F3-A0AC-4847-9EE6-D05B357CBF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5E51D7-1839-C946-BB8C-C984EC39A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79A00-9C9E-BA47-A133-5C629264F8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4228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46D8CCF-03FA-FF4E-9409-FD91E0DA86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0ADEA3-F490-AF4C-AE80-95AF56F920D2}" type="datetimeFigureOut">
              <a:rPr lang="en-US" smtClean="0"/>
              <a:t>9/17/20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8364F50-2F77-8A46-9564-5FADEC0452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A272FA-D227-9446-858F-A8BB4DD79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79A00-9C9E-BA47-A133-5C629264F8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90007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4E383E-6CFB-9346-A478-9D1C1886D9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8D2C53-4CB3-F943-BBE5-5D789F88B0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587B20-8FFA-B845-9C95-FCB3E1D481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81CD82-4903-0D40-9323-BA6377B3DA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0ADEA3-F490-AF4C-AE80-95AF56F920D2}" type="datetimeFigureOut">
              <a:rPr lang="en-US" smtClean="0"/>
              <a:t>9/17/20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7F2DEA-72F5-FC40-A3C0-733D37F268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6EDA06-2834-6841-924F-C3C24D1BD8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79A00-9C9E-BA47-A133-5C629264F8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7128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62FA6C-C2D6-C848-9CED-6C88278A13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C79E341-1239-5945-BF9C-678D16F8C5E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DB0DAD-4A10-304A-BD2B-9F3E3B07A4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CF962D-3055-924B-903D-2DCAB1AB5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0ADEA3-F490-AF4C-AE80-95AF56F920D2}" type="datetimeFigureOut">
              <a:rPr lang="en-US" smtClean="0"/>
              <a:t>9/17/20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AB5BF7-73E9-DB4D-9D2A-E04B7BB5FA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DED104-0A47-F44F-9ECA-F6A2BAE4A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79A00-9C9E-BA47-A133-5C629264F8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9549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A847235-5087-BE40-9DFC-7590965DE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BA5932-1BD7-1D42-ACE0-EF556E30C5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4B5D86-C2A1-554F-BC67-36FF7E3B2E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0ADEA3-F490-AF4C-AE80-95AF56F920D2}" type="datetimeFigureOut">
              <a:rPr lang="en-US" smtClean="0"/>
              <a:t>9/17/20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8F6F21-01B0-594A-B4A6-8B53179CD1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DC9038-C888-1346-A5B6-F817704123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879A00-9C9E-BA47-A133-5C629264F8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345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www.linkedin.com/in/thomaspin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mofc.unic.ac.cy/m5-competition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kaggle.com/c/m5-forecasting-accuracy/discussion/164599" TargetMode="Externa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0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gif"/><Relationship Id="rId5" Type="http://schemas.openxmlformats.org/officeDocument/2006/relationships/hyperlink" Target="https://community.cloudera.com/t5/Community-Articles/Understanding-Linear-Regression/ta-p/281391" TargetMode="Externa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kaggle.com/c/m5-forecasting-accuracy/leaderboard" TargetMode="Externa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svg"/><Relationship Id="rId3" Type="http://schemas.openxmlformats.org/officeDocument/2006/relationships/image" Target="../media/image1.png"/><Relationship Id="rId7" Type="http://schemas.openxmlformats.org/officeDocument/2006/relationships/image" Target="../media/image29.svg"/><Relationship Id="rId12" Type="http://schemas.openxmlformats.org/officeDocument/2006/relationships/image" Target="../media/image34.png"/><Relationship Id="rId17" Type="http://schemas.openxmlformats.org/officeDocument/2006/relationships/image" Target="../media/image39.sv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11" Type="http://schemas.openxmlformats.org/officeDocument/2006/relationships/image" Target="../media/image33.svg"/><Relationship Id="rId5" Type="http://schemas.openxmlformats.org/officeDocument/2006/relationships/image" Target="../media/image27.svg"/><Relationship Id="rId15" Type="http://schemas.openxmlformats.org/officeDocument/2006/relationships/image" Target="../media/image37.sv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svg"/><Relationship Id="rId1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kaggle.com/chrisrichardmiles" TargetMode="Externa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.svg"/><Relationship Id="rId4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kaggle.com/chrisrichardmiles" TargetMode="Externa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eng.uber.com/omphalos/" TargetMode="External"/><Relationship Id="rId4" Type="http://schemas.openxmlformats.org/officeDocument/2006/relationships/image" Target="../media/image4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eng.uber.com/omphalos/" TargetMode="External"/><Relationship Id="rId4" Type="http://schemas.openxmlformats.org/officeDocument/2006/relationships/image" Target="../media/image4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eng.uber.com/omphalos/" TargetMode="External"/><Relationship Id="rId4" Type="http://schemas.openxmlformats.org/officeDocument/2006/relationships/image" Target="../media/image4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6.tiff"/><Relationship Id="rId4" Type="http://schemas.openxmlformats.org/officeDocument/2006/relationships/hyperlink" Target="https://medium.com/@shmuel.lotman/the-2-00am-javascript-blog-about-recursion-yes-a-m-509d181fd7d4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hyperlink" Target="https://machinelearningmastery.com/multi-step-time-series-forecasting/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kaggle.com/kyakovlev" TargetMode="Externa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kaggle.com/kyakovlev" TargetMode="Externa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tatisticshowto.com/tweedie-distribution/" TargetMode="External"/><Relationship Id="rId3" Type="http://schemas.openxmlformats.org/officeDocument/2006/relationships/image" Target="../media/image1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5" Type="http://schemas.openxmlformats.org/officeDocument/2006/relationships/hyperlink" Target="https://www.kaggle.com/timetraveller98" TargetMode="External"/><Relationship Id="rId10" Type="http://schemas.openxmlformats.org/officeDocument/2006/relationships/image" Target="../media/image57.png"/><Relationship Id="rId4" Type="http://schemas.openxmlformats.org/officeDocument/2006/relationships/hyperlink" Target="https://www.kaggle.com/c/m5-forecasting-accuracy/discussion/150614" TargetMode="External"/><Relationship Id="rId9" Type="http://schemas.openxmlformats.org/officeDocument/2006/relationships/hyperlink" Target="https://www.googleapis.com/download/storage/v1/b/kaggle-user-content/o/inbox%2F2236951%2Ff922994adb3cdf311f8806800914b99b%2Findex.png?generation=1589315037529973&amp;alt=media" TargetMode="Externa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8.png"/><Relationship Id="rId4" Type="http://schemas.openxmlformats.org/officeDocument/2006/relationships/hyperlink" Target="https://www.kaggle.com/c/m5-forecasting-accuracy/discussion/163684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eonJun-IN/data.science.competition/blob/master/4.%20%5Bkaggle%5DM5-Accuracy/img/cvs_score_1.png?raw=true" TargetMode="Externa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1.png"/><Relationship Id="rId4" Type="http://schemas.openxmlformats.org/officeDocument/2006/relationships/hyperlink" Target="https://www.kaggle.com/c/m5-forecasting-accuracy/discussion/163216" TargetMode="Externa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AC964C-6AB7-664E-B02E-3A690E1AA2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1078620"/>
            <a:ext cx="9144000" cy="2387600"/>
          </a:xfrm>
        </p:spPr>
        <p:txBody>
          <a:bodyPr/>
          <a:lstStyle/>
          <a:p>
            <a:r>
              <a:rPr lang="en-US" dirty="0"/>
              <a:t>M5 Forecasting - Accuracy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6E98A8-5B17-7546-9230-A29B1FC081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9" y="3558295"/>
            <a:ext cx="9144000" cy="165576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Estimating the Unit Sales of Walmart retail goods</a:t>
            </a:r>
          </a:p>
          <a:p>
            <a:r>
              <a:rPr lang="en-US" dirty="0"/>
              <a:t>Thomas Pin – UBC Master of Data Science Recent Graduate</a:t>
            </a:r>
          </a:p>
          <a:p>
            <a:r>
              <a:rPr lang="en-US" dirty="0"/>
              <a:t>LinkedIn: </a:t>
            </a:r>
            <a:r>
              <a:rPr lang="en-CA" dirty="0">
                <a:hlinkClick r:id="rId2"/>
              </a:rPr>
              <a:t>https://www.linkedin.com/in/thomaspin/</a:t>
            </a:r>
            <a:endParaRPr lang="en-US" dirty="0"/>
          </a:p>
          <a:p>
            <a:r>
              <a:rPr lang="en-US" dirty="0"/>
              <a:t>September 17, 2020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CB25EE-062B-3F4F-A9B8-17D27297B2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0609" y="0"/>
            <a:ext cx="861391" cy="82587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486380F-B64D-1542-AA16-3B2972BC35D6}"/>
              </a:ext>
            </a:extLst>
          </p:cNvPr>
          <p:cNvSpPr txBox="1"/>
          <p:nvPr/>
        </p:nvSpPr>
        <p:spPr>
          <a:xfrm>
            <a:off x="3386417" y="825870"/>
            <a:ext cx="541916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b="1" dirty="0">
                <a:solidFill>
                  <a:srgbClr val="FF0000"/>
                </a:solidFill>
                <a:latin typeface="Helvetica" pitchFamily="2" charset="0"/>
              </a:rPr>
              <a:t>TOM </a:t>
            </a:r>
            <a:r>
              <a:rPr lang="en-US" sz="8800" dirty="0">
                <a:latin typeface="Helvetica" pitchFamily="2" charset="0"/>
              </a:rPr>
              <a:t>Talk</a:t>
            </a:r>
          </a:p>
        </p:txBody>
      </p:sp>
    </p:spTree>
    <p:extLst>
      <p:ext uri="{BB962C8B-B14F-4D97-AF65-F5344CB8AC3E}">
        <p14:creationId xmlns:p14="http://schemas.microsoft.com/office/powerpoint/2010/main" val="38524163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DCB25EE-062B-3F4F-A9B8-17D27297B2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0609" y="0"/>
            <a:ext cx="861391" cy="82587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9C0F0C4-049E-454A-88C5-406B8381F284}"/>
              </a:ext>
            </a:extLst>
          </p:cNvPr>
          <p:cNvSpPr txBox="1"/>
          <p:nvPr/>
        </p:nvSpPr>
        <p:spPr>
          <a:xfrm>
            <a:off x="0" y="89769"/>
            <a:ext cx="112113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M5 Forecasting Accuracy – Overview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FB29926-98F6-8845-8A37-3E4D8F2BB9CF}"/>
              </a:ext>
            </a:extLst>
          </p:cNvPr>
          <p:cNvSpPr txBox="1"/>
          <p:nvPr/>
        </p:nvSpPr>
        <p:spPr>
          <a:xfrm>
            <a:off x="6096000" y="2165395"/>
            <a:ext cx="597945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Price Pool - $50,000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42,840 time series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Walmart Hierarchical Sales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Days (1 – 1941) </a:t>
            </a:r>
            <a:r>
              <a:rPr lang="en-CA" sz="2400" dirty="0"/>
              <a:t>'2011-01-29’ to '2016-06-19’ </a:t>
            </a:r>
            <a:endParaRPr lang="en-US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C5F5CF4-83B3-744F-A984-0F15DFC9F3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173" y="1645616"/>
            <a:ext cx="5353496" cy="356676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E7850E5-6FA6-E64C-B356-A1882EF3962A}"/>
              </a:ext>
            </a:extLst>
          </p:cNvPr>
          <p:cNvSpPr txBox="1"/>
          <p:nvPr/>
        </p:nvSpPr>
        <p:spPr>
          <a:xfrm>
            <a:off x="252173" y="5212383"/>
            <a:ext cx="535349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2">
                    <a:lumMod val="75000"/>
                  </a:schemeClr>
                </a:solidFill>
              </a:rPr>
              <a:t>A Walmart Inc. store in Secaucus, New Jersey. Photographer: Timothy </a:t>
            </a:r>
            <a:r>
              <a:rPr lang="en-US" sz="1100" dirty="0" err="1">
                <a:solidFill>
                  <a:schemeClr val="bg2">
                    <a:lumMod val="75000"/>
                  </a:schemeClr>
                </a:solidFill>
              </a:rPr>
              <a:t>Fadek</a:t>
            </a:r>
            <a:r>
              <a:rPr lang="en-US" sz="1100" dirty="0">
                <a:solidFill>
                  <a:schemeClr val="bg2">
                    <a:lumMod val="75000"/>
                  </a:schemeClr>
                </a:solidFill>
              </a:rPr>
              <a:t>/Bloomberg</a:t>
            </a:r>
          </a:p>
        </p:txBody>
      </p:sp>
    </p:spTree>
    <p:extLst>
      <p:ext uri="{BB962C8B-B14F-4D97-AF65-F5344CB8AC3E}">
        <p14:creationId xmlns:p14="http://schemas.microsoft.com/office/powerpoint/2010/main" val="13800164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DCB25EE-062B-3F4F-A9B8-17D27297B2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0609" y="0"/>
            <a:ext cx="861391" cy="82587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9C0F0C4-049E-454A-88C5-406B8381F284}"/>
              </a:ext>
            </a:extLst>
          </p:cNvPr>
          <p:cNvSpPr txBox="1"/>
          <p:nvPr/>
        </p:nvSpPr>
        <p:spPr>
          <a:xfrm>
            <a:off x="0" y="89769"/>
            <a:ext cx="112113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M5 Forecasting Accuracy – Data Hierarchy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E17CD51-66DC-E84F-9C62-E7EE11E4362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870857" y="825870"/>
            <a:ext cx="9916885" cy="542885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DB3D2C8-581E-6843-9A36-13EE9DAB2F93}"/>
              </a:ext>
            </a:extLst>
          </p:cNvPr>
          <p:cNvSpPr txBox="1"/>
          <p:nvPr/>
        </p:nvSpPr>
        <p:spPr>
          <a:xfrm>
            <a:off x="3419252" y="6213694"/>
            <a:ext cx="535349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2">
                    <a:lumMod val="75000"/>
                  </a:schemeClr>
                </a:solidFill>
              </a:rPr>
              <a:t>Source: M5 Competitors Guide Final 10 March 2020 </a:t>
            </a:r>
            <a:r>
              <a:rPr lang="en-US" sz="1100" dirty="0">
                <a:solidFill>
                  <a:schemeClr val="bg2">
                    <a:lumMod val="75000"/>
                  </a:schemeClr>
                </a:solidFill>
                <a:hlinkClick r:id="rId4"/>
              </a:rPr>
              <a:t>Link</a:t>
            </a:r>
            <a:r>
              <a:rPr lang="en-US" sz="1100" dirty="0">
                <a:solidFill>
                  <a:schemeClr val="bg2">
                    <a:lumMod val="75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016882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DCB25EE-062B-3F4F-A9B8-17D27297B2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0609" y="0"/>
            <a:ext cx="861391" cy="82587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9C0F0C4-049E-454A-88C5-406B8381F284}"/>
              </a:ext>
            </a:extLst>
          </p:cNvPr>
          <p:cNvSpPr txBox="1"/>
          <p:nvPr/>
        </p:nvSpPr>
        <p:spPr>
          <a:xfrm>
            <a:off x="0" y="89769"/>
            <a:ext cx="112113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M5 Forecasting Accuracy – Data Files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D9E40D-FE7D-8C49-B452-44D665DB4638}"/>
              </a:ext>
            </a:extLst>
          </p:cNvPr>
          <p:cNvSpPr txBox="1"/>
          <p:nvPr/>
        </p:nvSpPr>
        <p:spPr>
          <a:xfrm>
            <a:off x="6691745" y="1687941"/>
            <a:ext cx="550025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 err="1"/>
              <a:t>calendar.csv</a:t>
            </a:r>
            <a:endParaRPr lang="en-US" sz="3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 err="1"/>
              <a:t>sell_prices.csv</a:t>
            </a:r>
            <a:endParaRPr lang="en-US" sz="3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 err="1"/>
              <a:t>sample_submission.csv</a:t>
            </a:r>
            <a:endParaRPr lang="en-US" sz="3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 err="1"/>
              <a:t>sales_train_validation.csv</a:t>
            </a:r>
            <a:endParaRPr lang="en-US" sz="3600" dirty="0"/>
          </a:p>
        </p:txBody>
      </p:sp>
      <p:pic>
        <p:nvPicPr>
          <p:cNvPr id="7" name="Graphic 6" descr="Open folder">
            <a:extLst>
              <a:ext uri="{FF2B5EF4-FFF2-40B4-BE49-F238E27FC236}">
                <a16:creationId xmlns:a16="http://schemas.microsoft.com/office/drawing/2014/main" id="{BD23C4CA-5038-2340-8F04-3C153CD0E8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02266" y="1687942"/>
            <a:ext cx="3970317" cy="3970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3539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DCB25EE-062B-3F4F-A9B8-17D27297B2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0609" y="0"/>
            <a:ext cx="861391" cy="82587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9C0F0C4-049E-454A-88C5-406B8381F284}"/>
              </a:ext>
            </a:extLst>
          </p:cNvPr>
          <p:cNvSpPr txBox="1"/>
          <p:nvPr/>
        </p:nvSpPr>
        <p:spPr>
          <a:xfrm>
            <a:off x="0" y="89769"/>
            <a:ext cx="112113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M5 Forecasting Accuracy – Data Files</a:t>
            </a:r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4C73F2ED-AB43-AE41-A615-6C0EFD1B9CF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243" t="19823" b="4938"/>
          <a:stretch/>
        </p:blipFill>
        <p:spPr>
          <a:xfrm>
            <a:off x="2373126" y="1320875"/>
            <a:ext cx="7445747" cy="21081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B30145D-B31E-7D43-949A-0BE69C3FA9FC}"/>
              </a:ext>
            </a:extLst>
          </p:cNvPr>
          <p:cNvSpPr txBox="1"/>
          <p:nvPr/>
        </p:nvSpPr>
        <p:spPr>
          <a:xfrm>
            <a:off x="4457205" y="736100"/>
            <a:ext cx="32775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err="1"/>
              <a:t>calendar.csv</a:t>
            </a:r>
            <a:endParaRPr lang="en-US" sz="3200" b="1" dirty="0"/>
          </a:p>
        </p:txBody>
      </p:sp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2E730183-A88D-2749-858A-3BA669DADFE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693" t="26101" r="6192"/>
          <a:stretch/>
        </p:blipFill>
        <p:spPr>
          <a:xfrm>
            <a:off x="4060315" y="4181056"/>
            <a:ext cx="4071367" cy="20952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596E7A2-EDB7-EE48-8ADE-C59A6152C095}"/>
              </a:ext>
            </a:extLst>
          </p:cNvPr>
          <p:cNvSpPr txBox="1"/>
          <p:nvPr/>
        </p:nvSpPr>
        <p:spPr>
          <a:xfrm>
            <a:off x="4457203" y="3533422"/>
            <a:ext cx="32775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err="1"/>
              <a:t>sell_prices.csv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8242309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DCB25EE-062B-3F4F-A9B8-17D27297B2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0609" y="0"/>
            <a:ext cx="861391" cy="82587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9C0F0C4-049E-454A-88C5-406B8381F284}"/>
              </a:ext>
            </a:extLst>
          </p:cNvPr>
          <p:cNvSpPr txBox="1"/>
          <p:nvPr/>
        </p:nvSpPr>
        <p:spPr>
          <a:xfrm>
            <a:off x="0" y="89769"/>
            <a:ext cx="112113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M5 Forecasting Accuracy – Data Files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30145D-B31E-7D43-949A-0BE69C3FA9FC}"/>
              </a:ext>
            </a:extLst>
          </p:cNvPr>
          <p:cNvSpPr txBox="1"/>
          <p:nvPr/>
        </p:nvSpPr>
        <p:spPr>
          <a:xfrm>
            <a:off x="4003961" y="747805"/>
            <a:ext cx="41840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err="1"/>
              <a:t>sample_submission.csv</a:t>
            </a:r>
            <a:endParaRPr lang="en-US" sz="32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96E7A2-EDB7-EE48-8ADE-C59A6152C095}"/>
              </a:ext>
            </a:extLst>
          </p:cNvPr>
          <p:cNvSpPr txBox="1"/>
          <p:nvPr/>
        </p:nvSpPr>
        <p:spPr>
          <a:xfrm>
            <a:off x="3544781" y="3453179"/>
            <a:ext cx="51024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err="1"/>
              <a:t>sales_train_validation.csv</a:t>
            </a:r>
            <a:endParaRPr lang="en-US" sz="3200" b="1" dirty="0"/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5C1CA0A0-59B7-7244-A1B0-8D36FEC7CCD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146" t="21316" b="11831"/>
          <a:stretch/>
        </p:blipFill>
        <p:spPr>
          <a:xfrm>
            <a:off x="1922214" y="4164481"/>
            <a:ext cx="8347580" cy="1728030"/>
          </a:xfrm>
          <a:prstGeom prst="rect">
            <a:avLst/>
          </a:prstGeo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2B16EC78-58F7-7248-B18E-A7B0B338A11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146" t="23317" b="4687"/>
          <a:stretch/>
        </p:blipFill>
        <p:spPr>
          <a:xfrm>
            <a:off x="1922210" y="1575490"/>
            <a:ext cx="8347580" cy="1728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2273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DCB25EE-062B-3F4F-A9B8-17D27297B2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0609" y="0"/>
            <a:ext cx="861391" cy="82587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9C0F0C4-049E-454A-88C5-406B8381F284}"/>
              </a:ext>
            </a:extLst>
          </p:cNvPr>
          <p:cNvSpPr txBox="1"/>
          <p:nvPr/>
        </p:nvSpPr>
        <p:spPr>
          <a:xfrm>
            <a:off x="0" y="89769"/>
            <a:ext cx="112113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M5 Forecasting Accuracy – Scoring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FB29926-98F6-8845-8A37-3E4D8F2BB9CF}"/>
              </a:ext>
            </a:extLst>
          </p:cNvPr>
          <p:cNvSpPr txBox="1"/>
          <p:nvPr/>
        </p:nvSpPr>
        <p:spPr>
          <a:xfrm>
            <a:off x="1843789" y="1166841"/>
            <a:ext cx="8496999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Objective – Forecast Daily Sales for the next 28 days (4 weeks ahead) for each of 42,840 units</a:t>
            </a:r>
          </a:p>
          <a:p>
            <a:endParaRPr lang="en-US" sz="2000" dirty="0"/>
          </a:p>
          <a:p>
            <a:r>
              <a:rPr lang="en-US" sz="2000" dirty="0"/>
              <a:t>28 days ahead point forecasts (PFs)</a:t>
            </a:r>
          </a:p>
          <a:p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4C2C249-2BDD-C046-BC00-88F46E2DF0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7473" y="2484379"/>
            <a:ext cx="6397053" cy="413468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2A2DE24-7F6B-3E42-BF05-189D6D172409}"/>
              </a:ext>
            </a:extLst>
          </p:cNvPr>
          <p:cNvSpPr txBox="1"/>
          <p:nvPr/>
        </p:nvSpPr>
        <p:spPr>
          <a:xfrm>
            <a:off x="2838209" y="6619060"/>
            <a:ext cx="65155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2">
                    <a:lumMod val="75000"/>
                  </a:schemeClr>
                </a:solidFill>
              </a:rPr>
              <a:t>Source: @Matthias - </a:t>
            </a:r>
            <a:r>
              <a:rPr lang="en-US" sz="1100" dirty="0">
                <a:solidFill>
                  <a:schemeClr val="bg2">
                    <a:lumMod val="75000"/>
                  </a:schemeClr>
                </a:solidFill>
                <a:hlinkClick r:id="rId5"/>
              </a:rPr>
              <a:t>Solution</a:t>
            </a:r>
            <a:endParaRPr lang="en-US" sz="11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739C215-9346-1542-A9CC-F1B8534C6909}"/>
              </a:ext>
            </a:extLst>
          </p:cNvPr>
          <p:cNvSpPr/>
          <p:nvPr/>
        </p:nvSpPr>
        <p:spPr>
          <a:xfrm>
            <a:off x="4631962" y="2484379"/>
            <a:ext cx="2758190" cy="834839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2748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DCB25EE-062B-3F4F-A9B8-17D27297B2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0609" y="0"/>
            <a:ext cx="861391" cy="82587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9C0F0C4-049E-454A-88C5-406B8381F284}"/>
              </a:ext>
            </a:extLst>
          </p:cNvPr>
          <p:cNvSpPr txBox="1"/>
          <p:nvPr/>
        </p:nvSpPr>
        <p:spPr>
          <a:xfrm>
            <a:off x="0" y="89769"/>
            <a:ext cx="112113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M5 Forecasting Accuracy – Scoring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FB29926-98F6-8845-8A37-3E4D8F2BB9CF}"/>
              </a:ext>
            </a:extLst>
          </p:cNvPr>
          <p:cNvSpPr txBox="1"/>
          <p:nvPr/>
        </p:nvSpPr>
        <p:spPr>
          <a:xfrm>
            <a:off x="1843790" y="1166842"/>
            <a:ext cx="8034728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Objective – Forecast Daily Sales for the next 28 days (4 weeks ahead)</a:t>
            </a:r>
          </a:p>
          <a:p>
            <a:endParaRPr lang="en-US" sz="2000" dirty="0"/>
          </a:p>
          <a:p>
            <a:r>
              <a:rPr lang="en-US" sz="2000" dirty="0"/>
              <a:t>28 days ahead point forecasts (PFs)</a:t>
            </a:r>
          </a:p>
          <a:p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739C215-9346-1542-A9CC-F1B8534C6909}"/>
              </a:ext>
            </a:extLst>
          </p:cNvPr>
          <p:cNvSpPr/>
          <p:nvPr/>
        </p:nvSpPr>
        <p:spPr>
          <a:xfrm>
            <a:off x="4631962" y="2148204"/>
            <a:ext cx="2758190" cy="834839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8BD51E7-DB20-0D42-9907-2F4E5A903B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2818" y="2565623"/>
            <a:ext cx="9946363" cy="3701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8869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DCB25EE-062B-3F4F-A9B8-17D27297B2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0609" y="0"/>
            <a:ext cx="861391" cy="82587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9C0F0C4-049E-454A-88C5-406B8381F284}"/>
              </a:ext>
            </a:extLst>
          </p:cNvPr>
          <p:cNvSpPr txBox="1"/>
          <p:nvPr/>
        </p:nvSpPr>
        <p:spPr>
          <a:xfrm>
            <a:off x="0" y="89769"/>
            <a:ext cx="112113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Quick A Side – Scoring Error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739C215-9346-1542-A9CC-F1B8534C6909}"/>
              </a:ext>
            </a:extLst>
          </p:cNvPr>
          <p:cNvSpPr/>
          <p:nvPr/>
        </p:nvSpPr>
        <p:spPr>
          <a:xfrm>
            <a:off x="4631962" y="2148204"/>
            <a:ext cx="2758190" cy="834839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A64C36-022A-C749-A134-D7905D097E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827241"/>
            <a:ext cx="6181787" cy="409543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36F17F7-D954-6A43-A32D-CE9E1C0D0BC4}"/>
              </a:ext>
            </a:extLst>
          </p:cNvPr>
          <p:cNvSpPr/>
          <p:nvPr/>
        </p:nvSpPr>
        <p:spPr>
          <a:xfrm>
            <a:off x="2385767" y="5922675"/>
            <a:ext cx="14102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Source: 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hlinkClick r:id="rId5"/>
              </a:rPr>
              <a:t>Error</a:t>
            </a:r>
            <a:endParaRPr 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9451FD-C8A0-F348-ABB4-02AF7C7850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27924" y="1787446"/>
            <a:ext cx="4000500" cy="1143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BB8F6E7-A3B0-C449-9366-39F118F23CD1}"/>
              </a:ext>
            </a:extLst>
          </p:cNvPr>
          <p:cNvSpPr/>
          <p:nvPr/>
        </p:nvSpPr>
        <p:spPr>
          <a:xfrm>
            <a:off x="6972335" y="1202671"/>
            <a:ext cx="486407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3200" b="1" dirty="0">
                <a:solidFill>
                  <a:srgbClr val="292929"/>
                </a:solidFill>
              </a:rPr>
              <a:t>Mean Absolute Error (MAE)</a:t>
            </a:r>
            <a:endParaRPr lang="en-US" sz="3200" b="1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14AE8A-4551-8C48-B522-7463E3BF1FC4}"/>
              </a:ext>
            </a:extLst>
          </p:cNvPr>
          <p:cNvSpPr/>
          <p:nvPr/>
        </p:nvSpPr>
        <p:spPr>
          <a:xfrm>
            <a:off x="6482005" y="4214689"/>
            <a:ext cx="584473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3200" b="1" dirty="0"/>
              <a:t>Root mean squared error (RMSE)</a:t>
            </a:r>
            <a:endParaRPr lang="en-US" sz="48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6647AA9-2FC6-CE49-BE9F-9B24050BCB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27924" y="4888110"/>
            <a:ext cx="41529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5405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DCB25EE-062B-3F4F-A9B8-17D27297B2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0609" y="0"/>
            <a:ext cx="861391" cy="82587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9C0F0C4-049E-454A-88C5-406B8381F284}"/>
              </a:ext>
            </a:extLst>
          </p:cNvPr>
          <p:cNvSpPr txBox="1"/>
          <p:nvPr/>
        </p:nvSpPr>
        <p:spPr>
          <a:xfrm>
            <a:off x="0" y="89769"/>
            <a:ext cx="112113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M5 Forecasting Accuracy – Scoring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B81CB425-C781-C84D-9134-7849A7903C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2108" y="981057"/>
            <a:ext cx="9507784" cy="436382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CB666BF-2080-9545-9F6E-7685B8180D3D}"/>
              </a:ext>
            </a:extLst>
          </p:cNvPr>
          <p:cNvSpPr/>
          <p:nvPr/>
        </p:nvSpPr>
        <p:spPr>
          <a:xfrm>
            <a:off x="4772625" y="5405177"/>
            <a:ext cx="26467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Source: M5 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hlinkClick r:id="rId5"/>
              </a:rPr>
              <a:t>Leader Boards</a:t>
            </a:r>
            <a:endParaRPr lang="en-US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06397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1FB29926-98F6-8845-8A37-3E4D8F2BB9CF}"/>
              </a:ext>
            </a:extLst>
          </p:cNvPr>
          <p:cNvSpPr txBox="1"/>
          <p:nvPr/>
        </p:nvSpPr>
        <p:spPr>
          <a:xfrm>
            <a:off x="477078" y="1413063"/>
            <a:ext cx="11237844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b="1" dirty="0"/>
          </a:p>
          <a:p>
            <a:endParaRPr lang="en-US" sz="2000" dirty="0"/>
          </a:p>
          <a:p>
            <a:r>
              <a:rPr lang="en-US" sz="2000" dirty="0"/>
              <a:t>Point Forecasts - </a:t>
            </a:r>
            <a:r>
              <a:rPr lang="en-US" sz="2000" b="1" dirty="0"/>
              <a:t>Root Mean Squared Scaled Error (RMSSE)</a:t>
            </a:r>
          </a:p>
          <a:p>
            <a:endParaRPr lang="en-US" sz="2000" b="1" dirty="0"/>
          </a:p>
          <a:p>
            <a:endParaRPr lang="en-US" sz="2000" b="1" dirty="0"/>
          </a:p>
          <a:p>
            <a:endParaRPr lang="en-US" sz="2000" b="1" dirty="0"/>
          </a:p>
          <a:p>
            <a:r>
              <a:rPr lang="en-US" sz="2000" dirty="0"/>
              <a:t>After estimating all 42,840 RMSSEs </a:t>
            </a:r>
          </a:p>
          <a:p>
            <a:endParaRPr lang="en-US" sz="2000" b="1" dirty="0"/>
          </a:p>
          <a:p>
            <a:endParaRPr lang="en-US" sz="2000" b="1" dirty="0"/>
          </a:p>
          <a:p>
            <a:endParaRPr lang="en-US" sz="2000" b="1" dirty="0"/>
          </a:p>
          <a:p>
            <a:r>
              <a:rPr lang="en-US" sz="2000" dirty="0"/>
              <a:t>Ranking – </a:t>
            </a:r>
            <a:r>
              <a:rPr lang="en-US" sz="2000" b="1" dirty="0"/>
              <a:t>Weighted RMSSE (WRMSSE) </a:t>
            </a:r>
          </a:p>
          <a:p>
            <a:endParaRPr lang="en-US" b="1" dirty="0"/>
          </a:p>
          <a:p>
            <a:endParaRPr lang="en-US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CB25EE-062B-3F4F-A9B8-17D27297B2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0609" y="0"/>
            <a:ext cx="861391" cy="82587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9C0F0C4-049E-454A-88C5-406B8381F284}"/>
              </a:ext>
            </a:extLst>
          </p:cNvPr>
          <p:cNvSpPr txBox="1"/>
          <p:nvPr/>
        </p:nvSpPr>
        <p:spPr>
          <a:xfrm>
            <a:off x="0" y="89769"/>
            <a:ext cx="112113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M5 Forecasting Accuracy – Scoring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B783B824-2B80-6B40-94E1-2B05E90AD31B}"/>
                  </a:ext>
                </a:extLst>
              </p:cNvPr>
              <p:cNvSpPr/>
              <p:nvPr/>
            </p:nvSpPr>
            <p:spPr>
              <a:xfrm>
                <a:off x="6892642" y="1666781"/>
                <a:ext cx="3972626" cy="11699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𝑹𝑴𝑺𝑺𝑬</m:t>
                      </m:r>
                      <m:r>
                        <a:rPr lang="en-US" b="0" i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b="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den>
                          </m:f>
                          <m:f>
                            <m:fPr>
                              <m:ctrlPr>
                                <a:rPr lang="en-US" b="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nary>
                                <m:naryPr>
                                  <m:chr m:val="∑"/>
                                  <m:limLoc m:val="subSup"/>
                                  <m:ctrlP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b="0" i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b="0" i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  <m:sup>
                                  <m: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b="0" i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US" b="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b="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b="0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>
                                                  <a:latin typeface="Cambria Math" panose="02040503050406030204" pitchFamily="18" charset="0"/>
                                                </a:rPr>
                                                <m:t>𝑌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b>
                                          </m:sSub>
                                          <m:r>
                                            <a:rPr lang="en-US" b="0" i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n-US" b="0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b="0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b="0" i="1">
                                                      <a:latin typeface="Cambria Math" panose="02040503050406030204" pitchFamily="18" charset="0"/>
                                                    </a:rPr>
                                                    <m:t>𝑌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b="0" i="1">
                                                      <a:latin typeface="Cambria Math" panose="02040503050406030204" pitchFamily="18" charset="0"/>
                                                    </a:rPr>
                                                    <m:t>𝑡</m:t>
                                                  </m:r>
                                                </m:sub>
                                              </m:sSub>
                                            </m:e>
                                          </m:acc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b="0" i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num>
                            <m:den>
                              <m:f>
                                <m:fPr>
                                  <m:ctrlPr>
                                    <a:rPr lang="en-US" b="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b="0" i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den>
                              </m:f>
                              <m:nary>
                                <m:naryPr>
                                  <m:chr m:val="∑"/>
                                  <m:limLoc m:val="subSup"/>
                                  <m:ctrlP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b="0" i="0">
                                      <a:latin typeface="Cambria Math" panose="02040503050406030204" pitchFamily="18" charset="0"/>
                                    </a:rPr>
                                    <m:t>=2</m:t>
                                  </m:r>
                                </m:sub>
                                <m:sup>
                                  <m: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US" b="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b="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b="0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>
                                                  <a:latin typeface="Cambria Math" panose="02040503050406030204" pitchFamily="18" charset="0"/>
                                                </a:rPr>
                                                <m:t>𝑌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b>
                                          </m:sSub>
                                          <m:r>
                                            <a:rPr lang="en-US" b="0" i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b="0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>
                                                  <a:latin typeface="Cambria Math" panose="02040503050406030204" pitchFamily="18" charset="0"/>
                                                </a:rPr>
                                                <m:t>𝑌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  <m:r>
                                                <a:rPr lang="en-US" b="0" i="0">
                                                  <a:latin typeface="Cambria Math" panose="02040503050406030204" pitchFamily="18" charset="0"/>
                                                </a:rPr>
                                                <m:t>−1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b="0" i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den>
                          </m:f>
                        </m:e>
                      </m:rad>
                      <m:r>
                        <a:rPr lang="en-US" b="0" i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B783B824-2B80-6B40-94E1-2B05E90AD3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2642" y="1666781"/>
                <a:ext cx="3972626" cy="1169936"/>
              </a:xfrm>
              <a:prstGeom prst="rect">
                <a:avLst/>
              </a:prstGeom>
              <a:blipFill>
                <a:blip r:embed="rId4"/>
                <a:stretch>
                  <a:fillRect t="-18280" b="-397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9651A4C-5BEF-B949-93E1-4FC2895E020E}"/>
                  </a:ext>
                </a:extLst>
              </p:cNvPr>
              <p:cNvSpPr txBox="1"/>
              <p:nvPr/>
            </p:nvSpPr>
            <p:spPr>
              <a:xfrm>
                <a:off x="6892642" y="4204101"/>
                <a:ext cx="3591339" cy="8779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𝑾𝑹𝑴𝑺𝑺𝑬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CA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42,840</m:t>
                          </m:r>
                        </m:sup>
                        <m:e>
                          <m:sSub>
                            <m:sSubPr>
                              <m:ctrlPr>
                                <a:rPr lang="en-CA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𝑅𝑀𝑆𝑆𝐸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9651A4C-5BEF-B949-93E1-4FC2895E02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2642" y="4204101"/>
                <a:ext cx="3591339" cy="877933"/>
              </a:xfrm>
              <a:prstGeom prst="rect">
                <a:avLst/>
              </a:prstGeom>
              <a:blipFill>
                <a:blip r:embed="rId5"/>
                <a:stretch>
                  <a:fillRect t="-94286" b="-14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265113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AC964C-6AB7-664E-B02E-3A690E1AA26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CB25EE-062B-3F4F-A9B8-17D27297B2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0609" y="0"/>
            <a:ext cx="861391" cy="82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9950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FB29926-98F6-8845-8A37-3E4D8F2BB9CF}"/>
                  </a:ext>
                </a:extLst>
              </p:cNvPr>
              <p:cNvSpPr txBox="1"/>
              <p:nvPr/>
            </p:nvSpPr>
            <p:spPr>
              <a:xfrm>
                <a:off x="523460" y="1227266"/>
                <a:ext cx="11237844" cy="51616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b="1" dirty="0"/>
                  <a:t>WRMSSE EXAMPLE</a:t>
                </a:r>
              </a:p>
              <a:p>
                <a:endParaRPr lang="en-US" b="1" dirty="0"/>
              </a:p>
              <a:p>
                <a:r>
                  <a:rPr lang="en-US" dirty="0"/>
                  <a:t>Product A is $10 in Sales </a:t>
                </a:r>
              </a:p>
              <a:p>
                <a:r>
                  <a:rPr lang="en-US" dirty="0"/>
                  <a:t>Product B is $12 in Sales</a:t>
                </a:r>
              </a:p>
              <a:p>
                <a:endParaRPr lang="en-US" b="1" dirty="0"/>
              </a:p>
              <a:p>
                <a:r>
                  <a:rPr lang="en-US" dirty="0"/>
                  <a:t>RMSSE</a:t>
                </a:r>
                <a:r>
                  <a:rPr lang="en-US" baseline="-25000" dirty="0"/>
                  <a:t>A</a:t>
                </a:r>
                <a:r>
                  <a:rPr lang="en-US" dirty="0"/>
                  <a:t>=0.8</a:t>
                </a:r>
                <a:endParaRPr lang="en-US" b="1" dirty="0"/>
              </a:p>
              <a:p>
                <a:r>
                  <a:rPr lang="en-US" dirty="0"/>
                  <a:t>RMSSE</a:t>
                </a:r>
                <a:r>
                  <a:rPr lang="en-US" baseline="-25000" dirty="0"/>
                  <a:t>B</a:t>
                </a:r>
                <a:r>
                  <a:rPr lang="en-US" dirty="0"/>
                  <a:t>=0.7</a:t>
                </a:r>
              </a:p>
              <a:p>
                <a:endParaRPr lang="en-US" b="1" dirty="0"/>
              </a:p>
              <a:p>
                <a:r>
                  <a:rPr lang="en-US" dirty="0"/>
                  <a:t>RMSSE=0.77</a:t>
                </a:r>
                <a:endParaRPr lang="en-US" b="1" dirty="0"/>
              </a:p>
              <a:p>
                <a:endParaRPr lang="en-US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𝑊𝑅𝑀𝑆𝑆𝐸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𝑅𝑀𝑆𝑆𝐸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CA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CA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𝑅𝑀𝑆𝑆𝐸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CA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𝑅𝑀𝑆𝑆𝐸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CA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CA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𝑅𝑀𝑆𝑆</m:t>
                      </m:r>
                      <m:sSub>
                        <m:sSubPr>
                          <m:ctrlPr>
                            <a:rPr lang="en-CA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CA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𝐾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CA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$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𝑆𝑎𝑙𝑒</m:t>
                          </m:r>
                          <m:sSub>
                            <m:sSubPr>
                              <m:ctrlPr>
                                <a:rPr lang="en-CA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$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𝑆𝑎𝑙𝑒</m:t>
                          </m:r>
                          <m:sSub>
                            <m:sSubPr>
                              <m:ctrlPr>
                                <a:rPr lang="en-CA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+$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𝑆𝑎𝑙𝑒</m:t>
                          </m:r>
                          <m:sSub>
                            <m:sSubPr>
                              <m:ctrlPr>
                                <a:rPr lang="en-CA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𝑅𝑀𝑆𝑆</m:t>
                      </m:r>
                      <m:sSub>
                        <m:sSubPr>
                          <m:ctrlPr>
                            <a:rPr lang="en-CA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CA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𝐾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CA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$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𝑆𝑎𝑙𝑒</m:t>
                          </m:r>
                          <m:sSub>
                            <m:sSubPr>
                              <m:ctrlPr>
                                <a:rPr lang="en-CA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$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𝑆𝑎𝑙𝑒</m:t>
                          </m:r>
                          <m:sSub>
                            <m:sSubPr>
                              <m:ctrlPr>
                                <a:rPr lang="en-CA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+$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𝑆𝑎𝑙𝑒</m:t>
                          </m:r>
                          <m:sSub>
                            <m:sSubPr>
                              <m:ctrlPr>
                                <a:rPr lang="en-CA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𝑅𝑀𝑆𝑆𝐸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CA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𝐾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CA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$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𝑆𝑎𝑙𝑒𝑠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$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𝑆𝑎𝑙𝑒</m:t>
                          </m:r>
                          <m:sSub>
                            <m:sSubPr>
                              <m:ctrlPr>
                                <a:rPr lang="en-CA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+$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𝑆𝑎𝑙𝑒</m:t>
                          </m:r>
                          <m:sSub>
                            <m:sSubPr>
                              <m:ctrlPr>
                                <a:rPr lang="en-CA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CA" dirty="0"/>
              </a:p>
              <a:p>
                <a:r>
                  <a:rPr lang="en-US" dirty="0"/>
                  <a:t> </a:t>
                </a:r>
                <a:endParaRPr lang="en-CA" dirty="0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0.8∗</m:t>
                    </m:r>
                    <m:f>
                      <m:f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∗</m:t>
                    </m:r>
                    <m:f>
                      <m:f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10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10+12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+0.7∗</m:t>
                    </m:r>
                    <m:f>
                      <m:f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∗</m:t>
                    </m:r>
                    <m:f>
                      <m:f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12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10+12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+0.77∗</m:t>
                    </m:r>
                    <m:f>
                      <m:f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∗1=0.758</m:t>
                    </m:r>
                  </m:oMath>
                </a14:m>
                <a:r>
                  <a:rPr lang="en-US" dirty="0"/>
                  <a:t>.</a:t>
                </a:r>
                <a:endParaRPr lang="en-CA" dirty="0"/>
              </a:p>
              <a:p>
                <a:endParaRPr lang="en-US" dirty="0"/>
              </a:p>
              <a:p>
                <a:endParaRPr lang="en-US" b="1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FB29926-98F6-8845-8A37-3E4D8F2BB9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460" y="1227266"/>
                <a:ext cx="11237844" cy="5161606"/>
              </a:xfrm>
              <a:prstGeom prst="rect">
                <a:avLst/>
              </a:prstGeom>
              <a:blipFill>
                <a:blip r:embed="rId3"/>
                <a:stretch>
                  <a:fillRect l="-1356" t="-14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6DCB25EE-062B-3F4F-A9B8-17D27297B2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30609" y="0"/>
            <a:ext cx="861391" cy="82587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9C0F0C4-049E-454A-88C5-406B8381F284}"/>
              </a:ext>
            </a:extLst>
          </p:cNvPr>
          <p:cNvSpPr txBox="1"/>
          <p:nvPr/>
        </p:nvSpPr>
        <p:spPr>
          <a:xfrm>
            <a:off x="0" y="89769"/>
            <a:ext cx="112113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M5 Forecasting Accuracy – Scoring Reasoning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9316041-A4A3-354A-BA05-ABDB620963E4}"/>
              </a:ext>
            </a:extLst>
          </p:cNvPr>
          <p:cNvSpPr/>
          <p:nvPr/>
        </p:nvSpPr>
        <p:spPr>
          <a:xfrm>
            <a:off x="5162842" y="5401994"/>
            <a:ext cx="717453" cy="3516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8734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DCB25EE-062B-3F4F-A9B8-17D27297B2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0609" y="0"/>
            <a:ext cx="861391" cy="82587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9C0F0C4-049E-454A-88C5-406B8381F284}"/>
              </a:ext>
            </a:extLst>
          </p:cNvPr>
          <p:cNvSpPr txBox="1"/>
          <p:nvPr/>
        </p:nvSpPr>
        <p:spPr>
          <a:xfrm>
            <a:off x="0" y="89769"/>
            <a:ext cx="112113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M5 Forecasting Accuracy – Scoring Reasoning </a:t>
            </a:r>
          </a:p>
        </p:txBody>
      </p:sp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BD197D7D-9F3D-9240-BB96-D3347D575C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1142630"/>
            <a:ext cx="11211339" cy="457274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84F983F-3CFB-1742-94CB-E05C004BF26A}"/>
              </a:ext>
            </a:extLst>
          </p:cNvPr>
          <p:cNvSpPr txBox="1"/>
          <p:nvPr/>
        </p:nvSpPr>
        <p:spPr>
          <a:xfrm>
            <a:off x="8295861" y="3105834"/>
            <a:ext cx="3193774" cy="646331"/>
          </a:xfrm>
          <a:prstGeom prst="rect">
            <a:avLst/>
          </a:prstGeom>
          <a:noFill/>
          <a:ln w="28575">
            <a:solidFill>
              <a:srgbClr val="ED1B4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High price low volume &amp;</a:t>
            </a:r>
          </a:p>
          <a:p>
            <a:r>
              <a:rPr lang="en-US" dirty="0"/>
              <a:t>Low Price high volume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8BC7D7-BCF7-E14A-A1B7-DFA6225708E7}"/>
              </a:ext>
            </a:extLst>
          </p:cNvPr>
          <p:cNvSpPr txBox="1"/>
          <p:nvPr/>
        </p:nvSpPr>
        <p:spPr>
          <a:xfrm>
            <a:off x="10527954" y="1435248"/>
            <a:ext cx="658670" cy="208201"/>
          </a:xfrm>
          <a:prstGeom prst="rect">
            <a:avLst/>
          </a:prstGeom>
          <a:noFill/>
          <a:ln w="28575">
            <a:solidFill>
              <a:srgbClr val="ED1B4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241F33-A8E3-3640-A4AD-2FB27572A1EB}"/>
              </a:ext>
            </a:extLst>
          </p:cNvPr>
          <p:cNvSpPr txBox="1"/>
          <p:nvPr/>
        </p:nvSpPr>
        <p:spPr>
          <a:xfrm>
            <a:off x="10260222" y="1661790"/>
            <a:ext cx="502513" cy="208201"/>
          </a:xfrm>
          <a:prstGeom prst="rect">
            <a:avLst/>
          </a:prstGeom>
          <a:noFill/>
          <a:ln w="28575">
            <a:solidFill>
              <a:srgbClr val="ED1B4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85793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DCB25EE-062B-3F4F-A9B8-17D27297B2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0609" y="0"/>
            <a:ext cx="861391" cy="82587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9C0F0C4-049E-454A-88C5-406B8381F284}"/>
              </a:ext>
            </a:extLst>
          </p:cNvPr>
          <p:cNvSpPr txBox="1"/>
          <p:nvPr/>
        </p:nvSpPr>
        <p:spPr>
          <a:xfrm>
            <a:off x="0" y="89769"/>
            <a:ext cx="112113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M5 Forecasting Accuracy – EDA</a:t>
            </a:r>
          </a:p>
        </p:txBody>
      </p:sp>
      <p:pic>
        <p:nvPicPr>
          <p:cNvPr id="8" name="Picture 7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B518FDBC-FA7A-7D4E-A760-9F3E1B85BF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6288" y="1160643"/>
            <a:ext cx="8499423" cy="4989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6939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DCB25EE-062B-3F4F-A9B8-17D27297B2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0609" y="0"/>
            <a:ext cx="861391" cy="82587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9C0F0C4-049E-454A-88C5-406B8381F284}"/>
              </a:ext>
            </a:extLst>
          </p:cNvPr>
          <p:cNvSpPr txBox="1"/>
          <p:nvPr/>
        </p:nvSpPr>
        <p:spPr>
          <a:xfrm>
            <a:off x="0" y="89769"/>
            <a:ext cx="112113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M5 Forecasting Accuracy – EDA</a:t>
            </a:r>
          </a:p>
        </p:txBody>
      </p:sp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5236EBAE-5D6B-AB4F-A2A2-2438035AB7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6170" y="1229177"/>
            <a:ext cx="9844439" cy="4812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3584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DCB25EE-062B-3F4F-A9B8-17D27297B2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0609" y="0"/>
            <a:ext cx="861391" cy="82587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9C0F0C4-049E-454A-88C5-406B8381F284}"/>
              </a:ext>
            </a:extLst>
          </p:cNvPr>
          <p:cNvSpPr txBox="1"/>
          <p:nvPr/>
        </p:nvSpPr>
        <p:spPr>
          <a:xfrm>
            <a:off x="0" y="89769"/>
            <a:ext cx="112113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M5 Forecasting Accuracy – EDA</a:t>
            </a:r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F18777AB-4AA8-8448-BC26-7423F58571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7771" y="1026325"/>
            <a:ext cx="7576457" cy="5741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9522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DCB25EE-062B-3F4F-A9B8-17D27297B2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0609" y="0"/>
            <a:ext cx="861391" cy="82587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9C0F0C4-049E-454A-88C5-406B8381F284}"/>
              </a:ext>
            </a:extLst>
          </p:cNvPr>
          <p:cNvSpPr txBox="1"/>
          <p:nvPr/>
        </p:nvSpPr>
        <p:spPr>
          <a:xfrm>
            <a:off x="0" y="89769"/>
            <a:ext cx="112113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M5 Forecasting Accuracy – Challenges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FB29926-98F6-8845-8A37-3E4D8F2BB9CF}"/>
              </a:ext>
            </a:extLst>
          </p:cNvPr>
          <p:cNvSpPr txBox="1"/>
          <p:nvPr/>
        </p:nvSpPr>
        <p:spPr>
          <a:xfrm>
            <a:off x="759418" y="687370"/>
            <a:ext cx="42620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Comparing different states, </a:t>
            </a:r>
          </a:p>
          <a:p>
            <a:pPr algn="ctr"/>
            <a:r>
              <a:rPr lang="en-US" sz="2400" dirty="0"/>
              <a:t>stores, categories and departments</a:t>
            </a:r>
          </a:p>
        </p:txBody>
      </p:sp>
      <p:pic>
        <p:nvPicPr>
          <p:cNvPr id="3" name="Graphic 2" descr="Orange">
            <a:extLst>
              <a:ext uri="{FF2B5EF4-FFF2-40B4-BE49-F238E27FC236}">
                <a16:creationId xmlns:a16="http://schemas.microsoft.com/office/drawing/2014/main" id="{277D6702-145F-6147-9226-109A236797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94174" y="1731625"/>
            <a:ext cx="1293038" cy="1293038"/>
          </a:xfrm>
          <a:prstGeom prst="rect">
            <a:avLst/>
          </a:prstGeom>
        </p:spPr>
      </p:pic>
      <p:pic>
        <p:nvPicPr>
          <p:cNvPr id="6" name="Graphic 5" descr="Apple">
            <a:extLst>
              <a:ext uri="{FF2B5EF4-FFF2-40B4-BE49-F238E27FC236}">
                <a16:creationId xmlns:a16="http://schemas.microsoft.com/office/drawing/2014/main" id="{91204952-E575-1644-94E4-8ECFBFECE2A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42339" y="1721937"/>
            <a:ext cx="1293038" cy="129303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C611E30-A027-574E-B631-59055E75CDB1}"/>
              </a:ext>
            </a:extLst>
          </p:cNvPr>
          <p:cNvSpPr txBox="1"/>
          <p:nvPr/>
        </p:nvSpPr>
        <p:spPr>
          <a:xfrm>
            <a:off x="6949305" y="1054054"/>
            <a:ext cx="42620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Weather and Disaster</a:t>
            </a:r>
          </a:p>
        </p:txBody>
      </p:sp>
      <p:pic>
        <p:nvPicPr>
          <p:cNvPr id="8" name="Graphic 7" descr="Tornado">
            <a:extLst>
              <a:ext uri="{FF2B5EF4-FFF2-40B4-BE49-F238E27FC236}">
                <a16:creationId xmlns:a16="http://schemas.microsoft.com/office/drawing/2014/main" id="{A8ED8458-3470-ED43-9A8D-540BDBFEFD1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495176" y="1515719"/>
            <a:ext cx="1293038" cy="1293038"/>
          </a:xfrm>
          <a:prstGeom prst="rect">
            <a:avLst/>
          </a:prstGeom>
        </p:spPr>
      </p:pic>
      <p:pic>
        <p:nvPicPr>
          <p:cNvPr id="13" name="Graphic 12" descr="Cloud With Lightning And Rain">
            <a:extLst>
              <a:ext uri="{FF2B5EF4-FFF2-40B4-BE49-F238E27FC236}">
                <a16:creationId xmlns:a16="http://schemas.microsoft.com/office/drawing/2014/main" id="{605F4D3C-8A15-4846-B685-41429DE93A3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258314" y="1515719"/>
            <a:ext cx="1293038" cy="129303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C4FCE69-8F81-3A43-86D3-05B13D6A0F93}"/>
              </a:ext>
            </a:extLst>
          </p:cNvPr>
          <p:cNvSpPr txBox="1"/>
          <p:nvPr/>
        </p:nvSpPr>
        <p:spPr>
          <a:xfrm>
            <a:off x="759418" y="3833337"/>
            <a:ext cx="42620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Out of Stock</a:t>
            </a:r>
          </a:p>
        </p:txBody>
      </p:sp>
      <p:pic>
        <p:nvPicPr>
          <p:cNvPr id="16" name="Graphic 15" descr="Zoom out">
            <a:extLst>
              <a:ext uri="{FF2B5EF4-FFF2-40B4-BE49-F238E27FC236}">
                <a16:creationId xmlns:a16="http://schemas.microsoft.com/office/drawing/2014/main" id="{C2FB817A-F867-9846-BBD4-4D43F751185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370491" y="4546075"/>
            <a:ext cx="1288800" cy="12888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D80E46A-B163-D142-8442-8A76C6FCAE66}"/>
              </a:ext>
            </a:extLst>
          </p:cNvPr>
          <p:cNvSpPr txBox="1"/>
          <p:nvPr/>
        </p:nvSpPr>
        <p:spPr>
          <a:xfrm>
            <a:off x="6949305" y="3754736"/>
            <a:ext cx="42620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Anomaly – Blue Moon Event </a:t>
            </a:r>
          </a:p>
        </p:txBody>
      </p:sp>
      <p:pic>
        <p:nvPicPr>
          <p:cNvPr id="19" name="Graphic 18" descr="Barcode">
            <a:extLst>
              <a:ext uri="{FF2B5EF4-FFF2-40B4-BE49-F238E27FC236}">
                <a16:creationId xmlns:a16="http://schemas.microsoft.com/office/drawing/2014/main" id="{2F8D70EA-D841-5046-AE1F-64A82DAB59A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322235" y="4541837"/>
            <a:ext cx="1293038" cy="1293038"/>
          </a:xfrm>
          <a:prstGeom prst="rect">
            <a:avLst/>
          </a:prstGeom>
        </p:spPr>
      </p:pic>
      <p:pic>
        <p:nvPicPr>
          <p:cNvPr id="21" name="Graphic 20" descr="Waxing Crescent Moon">
            <a:extLst>
              <a:ext uri="{FF2B5EF4-FFF2-40B4-BE49-F238E27FC236}">
                <a16:creationId xmlns:a16="http://schemas.microsoft.com/office/drawing/2014/main" id="{5AD2782F-5AF0-FD45-BCF1-B73F9BC76A8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623122" y="4541837"/>
            <a:ext cx="1293038" cy="1293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9038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DCB25EE-062B-3F4F-A9B8-17D27297B2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0609" y="0"/>
            <a:ext cx="861391" cy="82587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9C0F0C4-049E-454A-88C5-406B8381F284}"/>
              </a:ext>
            </a:extLst>
          </p:cNvPr>
          <p:cNvSpPr txBox="1"/>
          <p:nvPr/>
        </p:nvSpPr>
        <p:spPr>
          <a:xfrm>
            <a:off x="0" y="89769"/>
            <a:ext cx="112113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Quick A Side – Leaderboards</a:t>
            </a:r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8364D085-E6DC-6B49-B921-9CEA1E07F5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330" y="1317479"/>
            <a:ext cx="11211340" cy="186354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EC8D449-449B-984C-8281-D936FFF45CB0}"/>
              </a:ext>
            </a:extLst>
          </p:cNvPr>
          <p:cNvSpPr txBox="1"/>
          <p:nvPr/>
        </p:nvSpPr>
        <p:spPr>
          <a:xfrm>
            <a:off x="1864963" y="3762405"/>
            <a:ext cx="846207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Public Leader board d_1914 - d_1941 </a:t>
            </a:r>
          </a:p>
          <a:p>
            <a:r>
              <a:rPr lang="en-US" sz="2800" dirty="0"/>
              <a:t>Release </a:t>
            </a:r>
            <a:r>
              <a:rPr lang="en-US" sz="2800" b="1" dirty="0"/>
              <a:t>May 31</a:t>
            </a:r>
            <a:r>
              <a:rPr lang="en-US" sz="2800" b="1" baseline="30000" dirty="0"/>
              <a:t>st</a:t>
            </a:r>
            <a:r>
              <a:rPr lang="en-US" sz="2800" b="1" dirty="0"/>
              <a:t>, 2020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Private Leader board </a:t>
            </a:r>
            <a:r>
              <a:rPr lang="en-CA" sz="2800" dirty="0"/>
              <a:t>d_1942 - d_1969</a:t>
            </a:r>
          </a:p>
          <a:p>
            <a:r>
              <a:rPr lang="en-CA" sz="2800" dirty="0"/>
              <a:t>Released </a:t>
            </a:r>
            <a:r>
              <a:rPr lang="en-CA" sz="2800" b="1" dirty="0"/>
              <a:t>June 30</a:t>
            </a:r>
            <a:r>
              <a:rPr lang="en-CA" sz="2800" b="1" baseline="30000" dirty="0"/>
              <a:t>th</a:t>
            </a:r>
            <a:r>
              <a:rPr lang="en-CA" sz="2800" b="1" dirty="0"/>
              <a:t>, 2020 </a:t>
            </a:r>
            <a:r>
              <a:rPr lang="en-CA" sz="2800" dirty="0"/>
              <a:t>(Deadline June 23</a:t>
            </a:r>
            <a:r>
              <a:rPr lang="en-CA" sz="2800" baseline="30000" dirty="0"/>
              <a:t>rd</a:t>
            </a:r>
            <a:r>
              <a:rPr lang="en-CA" sz="2800" dirty="0"/>
              <a:t>, 2020) </a:t>
            </a:r>
            <a:endParaRPr lang="en-US" sz="2800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8995138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AC964C-6AB7-664E-B02E-3A690E1AA26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Solution Techniques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CB25EE-062B-3F4F-A9B8-17D27297B2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0609" y="0"/>
            <a:ext cx="861391" cy="82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3913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DCB25EE-062B-3F4F-A9B8-17D27297B2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0609" y="0"/>
            <a:ext cx="861391" cy="82587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9C0F0C4-049E-454A-88C5-406B8381F284}"/>
              </a:ext>
            </a:extLst>
          </p:cNvPr>
          <p:cNvSpPr txBox="1"/>
          <p:nvPr/>
        </p:nvSpPr>
        <p:spPr>
          <a:xfrm>
            <a:off x="0" y="89769"/>
            <a:ext cx="112113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M5 Forecasting Accuracy – Baseline Score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CF1FFF9-9BE8-CC44-8FCC-9BCD62D5C7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6577" y="1821607"/>
            <a:ext cx="7978845" cy="646331"/>
          </a:xfrm>
          <a:prstGeom prst="rect">
            <a:avLst/>
          </a:prstGeom>
        </p:spPr>
      </p:pic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A03EDC2D-2670-1747-A821-2A34C8010F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70672" y="2628029"/>
            <a:ext cx="8250656" cy="207943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17BCE39-A45C-AE4C-9864-9DBF8CE4DB7D}"/>
              </a:ext>
            </a:extLst>
          </p:cNvPr>
          <p:cNvSpPr txBox="1"/>
          <p:nvPr/>
        </p:nvSpPr>
        <p:spPr>
          <a:xfrm>
            <a:off x="2838209" y="4707463"/>
            <a:ext cx="65155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2">
                    <a:lumMod val="75000"/>
                  </a:schemeClr>
                </a:solidFill>
              </a:rPr>
              <a:t>Kaggle: </a:t>
            </a:r>
            <a:r>
              <a:rPr lang="en-US" sz="1100" dirty="0">
                <a:solidFill>
                  <a:schemeClr val="bg2">
                    <a:lumMod val="75000"/>
                  </a:schemeClr>
                </a:solidFill>
                <a:hlinkClick r:id="rId6"/>
              </a:rPr>
              <a:t>@</a:t>
            </a:r>
            <a:r>
              <a:rPr lang="en-US" sz="1100" dirty="0" err="1">
                <a:solidFill>
                  <a:schemeClr val="bg2">
                    <a:lumMod val="75000"/>
                  </a:schemeClr>
                </a:solidFill>
                <a:hlinkClick r:id="rId6"/>
              </a:rPr>
              <a:t>chrisrichardmiles</a:t>
            </a:r>
            <a:endParaRPr lang="en-US" sz="1100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52297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DCB25EE-062B-3F4F-A9B8-17D27297B2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0609" y="0"/>
            <a:ext cx="861391" cy="82587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9C0F0C4-049E-454A-88C5-406B8381F284}"/>
              </a:ext>
            </a:extLst>
          </p:cNvPr>
          <p:cNvSpPr txBox="1"/>
          <p:nvPr/>
        </p:nvSpPr>
        <p:spPr>
          <a:xfrm>
            <a:off x="0" y="89769"/>
            <a:ext cx="112113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M5 Forecasting Accuracy – Rational </a:t>
            </a:r>
          </a:p>
        </p:txBody>
      </p:sp>
      <p:pic>
        <p:nvPicPr>
          <p:cNvPr id="3" name="Graphic 2" descr="Avocado">
            <a:extLst>
              <a:ext uri="{FF2B5EF4-FFF2-40B4-BE49-F238E27FC236}">
                <a16:creationId xmlns:a16="http://schemas.microsoft.com/office/drawing/2014/main" id="{CF206F65-E775-F243-8BE8-C0FC8FFBFF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8476" y="1808166"/>
            <a:ext cx="914400" cy="914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F16DF77-EAF3-0441-A1C1-EED0FF9EE291}"/>
              </a:ext>
            </a:extLst>
          </p:cNvPr>
          <p:cNvSpPr txBox="1"/>
          <p:nvPr/>
        </p:nvSpPr>
        <p:spPr>
          <a:xfrm>
            <a:off x="117659" y="1438834"/>
            <a:ext cx="1680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Sunday</a:t>
            </a:r>
          </a:p>
        </p:txBody>
      </p:sp>
      <p:pic>
        <p:nvPicPr>
          <p:cNvPr id="12" name="Graphic 11" descr="Avocado">
            <a:extLst>
              <a:ext uri="{FF2B5EF4-FFF2-40B4-BE49-F238E27FC236}">
                <a16:creationId xmlns:a16="http://schemas.microsoft.com/office/drawing/2014/main" id="{30EF8F1D-C6E3-184B-9A58-ABD65EA442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46511" y="1808166"/>
            <a:ext cx="914400" cy="9144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DEF6F44-4A5F-644A-A5C4-83FB263D8651}"/>
              </a:ext>
            </a:extLst>
          </p:cNvPr>
          <p:cNvSpPr txBox="1"/>
          <p:nvPr/>
        </p:nvSpPr>
        <p:spPr>
          <a:xfrm>
            <a:off x="1815353" y="1438834"/>
            <a:ext cx="1680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Monday</a:t>
            </a:r>
          </a:p>
        </p:txBody>
      </p:sp>
      <p:pic>
        <p:nvPicPr>
          <p:cNvPr id="14" name="Graphic 13" descr="Avocado">
            <a:extLst>
              <a:ext uri="{FF2B5EF4-FFF2-40B4-BE49-F238E27FC236}">
                <a16:creationId xmlns:a16="http://schemas.microsoft.com/office/drawing/2014/main" id="{8272AC5F-E495-B345-B088-0F600C8848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08277" y="1808166"/>
            <a:ext cx="914400" cy="9144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EDF1850-0A71-B84E-9D41-6652130BFE27}"/>
              </a:ext>
            </a:extLst>
          </p:cNvPr>
          <p:cNvSpPr txBox="1"/>
          <p:nvPr/>
        </p:nvSpPr>
        <p:spPr>
          <a:xfrm>
            <a:off x="5255558" y="1438834"/>
            <a:ext cx="1680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Wednesday</a:t>
            </a:r>
          </a:p>
        </p:txBody>
      </p:sp>
      <p:pic>
        <p:nvPicPr>
          <p:cNvPr id="18" name="Graphic 17" descr="Avocado">
            <a:extLst>
              <a:ext uri="{FF2B5EF4-FFF2-40B4-BE49-F238E27FC236}">
                <a16:creationId xmlns:a16="http://schemas.microsoft.com/office/drawing/2014/main" id="{B997EB29-A0F2-DC44-9277-2AD22B7C0F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89160" y="1808166"/>
            <a:ext cx="914400" cy="9144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431A493-199A-5E4C-9E58-503382A6AB9E}"/>
              </a:ext>
            </a:extLst>
          </p:cNvPr>
          <p:cNvSpPr txBox="1"/>
          <p:nvPr/>
        </p:nvSpPr>
        <p:spPr>
          <a:xfrm>
            <a:off x="6971179" y="1438834"/>
            <a:ext cx="1680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Thursday</a:t>
            </a:r>
          </a:p>
        </p:txBody>
      </p:sp>
      <p:pic>
        <p:nvPicPr>
          <p:cNvPr id="20" name="Graphic 19" descr="Avocado">
            <a:extLst>
              <a:ext uri="{FF2B5EF4-FFF2-40B4-BE49-F238E27FC236}">
                <a16:creationId xmlns:a16="http://schemas.microsoft.com/office/drawing/2014/main" id="{6509EFE6-B975-D646-B625-536BF1E9B6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27394" y="1808166"/>
            <a:ext cx="914400" cy="9144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1CAD9E4-2AC4-8340-9ABF-623BF83E22C6}"/>
              </a:ext>
            </a:extLst>
          </p:cNvPr>
          <p:cNvSpPr txBox="1"/>
          <p:nvPr/>
        </p:nvSpPr>
        <p:spPr>
          <a:xfrm>
            <a:off x="3504078" y="1438834"/>
            <a:ext cx="1680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Tuesday</a:t>
            </a:r>
          </a:p>
        </p:txBody>
      </p:sp>
      <p:pic>
        <p:nvPicPr>
          <p:cNvPr id="22" name="Graphic 21" descr="Avocado">
            <a:extLst>
              <a:ext uri="{FF2B5EF4-FFF2-40B4-BE49-F238E27FC236}">
                <a16:creationId xmlns:a16="http://schemas.microsoft.com/office/drawing/2014/main" id="{E7459BD0-ABCC-744A-BDC3-AF6F345B57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70042" y="1808166"/>
            <a:ext cx="914400" cy="9144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677A1B59-7086-E745-9CCA-6A24805F0991}"/>
              </a:ext>
            </a:extLst>
          </p:cNvPr>
          <p:cNvSpPr txBox="1"/>
          <p:nvPr/>
        </p:nvSpPr>
        <p:spPr>
          <a:xfrm>
            <a:off x="8579225" y="1438834"/>
            <a:ext cx="1680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Friday</a:t>
            </a:r>
          </a:p>
        </p:txBody>
      </p:sp>
      <p:pic>
        <p:nvPicPr>
          <p:cNvPr id="24" name="Graphic 23" descr="Avocado">
            <a:extLst>
              <a:ext uri="{FF2B5EF4-FFF2-40B4-BE49-F238E27FC236}">
                <a16:creationId xmlns:a16="http://schemas.microsoft.com/office/drawing/2014/main" id="{659A9DAF-BB63-7048-9236-BDFDDC0DA8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50924" y="1808166"/>
            <a:ext cx="914400" cy="9144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96A1BEC6-2A01-C14A-A251-7EDE9A3E27DA}"/>
              </a:ext>
            </a:extLst>
          </p:cNvPr>
          <p:cNvSpPr txBox="1"/>
          <p:nvPr/>
        </p:nvSpPr>
        <p:spPr>
          <a:xfrm>
            <a:off x="10260107" y="1438834"/>
            <a:ext cx="1680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Sunday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27FD11-F456-4240-AA13-E956CBB636E6}"/>
              </a:ext>
            </a:extLst>
          </p:cNvPr>
          <p:cNvSpPr txBox="1"/>
          <p:nvPr/>
        </p:nvSpPr>
        <p:spPr>
          <a:xfrm>
            <a:off x="559168" y="2722566"/>
            <a:ext cx="797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120X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C41987B-029A-0F40-8600-443B818BE4AF}"/>
              </a:ext>
            </a:extLst>
          </p:cNvPr>
          <p:cNvSpPr txBox="1"/>
          <p:nvPr/>
        </p:nvSpPr>
        <p:spPr>
          <a:xfrm>
            <a:off x="2254624" y="2735088"/>
            <a:ext cx="797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10X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588D483-FED0-F942-8D50-14BAA2103EFF}"/>
              </a:ext>
            </a:extLst>
          </p:cNvPr>
          <p:cNvSpPr txBox="1"/>
          <p:nvPr/>
        </p:nvSpPr>
        <p:spPr>
          <a:xfrm>
            <a:off x="3950080" y="2720715"/>
            <a:ext cx="797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30X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109FED1-61B3-1247-B9AD-6C035640EAAC}"/>
              </a:ext>
            </a:extLst>
          </p:cNvPr>
          <p:cNvSpPr txBox="1"/>
          <p:nvPr/>
        </p:nvSpPr>
        <p:spPr>
          <a:xfrm>
            <a:off x="5692606" y="2720715"/>
            <a:ext cx="797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30X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2E129B7-75B7-4249-8CCE-754144209F4B}"/>
              </a:ext>
            </a:extLst>
          </p:cNvPr>
          <p:cNvSpPr txBox="1"/>
          <p:nvPr/>
        </p:nvSpPr>
        <p:spPr>
          <a:xfrm>
            <a:off x="7410437" y="2735088"/>
            <a:ext cx="797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100X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41E509C-C5F6-724C-A777-37F98A07A71F}"/>
              </a:ext>
            </a:extLst>
          </p:cNvPr>
          <p:cNvSpPr txBox="1"/>
          <p:nvPr/>
        </p:nvSpPr>
        <p:spPr>
          <a:xfrm>
            <a:off x="9017380" y="2720715"/>
            <a:ext cx="797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60X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90DEF3A-BB28-1049-9DEC-374487238D50}"/>
              </a:ext>
            </a:extLst>
          </p:cNvPr>
          <p:cNvSpPr txBox="1"/>
          <p:nvPr/>
        </p:nvSpPr>
        <p:spPr>
          <a:xfrm>
            <a:off x="10701616" y="2720715"/>
            <a:ext cx="797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240X</a:t>
            </a:r>
          </a:p>
        </p:txBody>
      </p:sp>
      <p:sp>
        <p:nvSpPr>
          <p:cNvPr id="32" name="Right Arrow 31">
            <a:extLst>
              <a:ext uri="{FF2B5EF4-FFF2-40B4-BE49-F238E27FC236}">
                <a16:creationId xmlns:a16="http://schemas.microsoft.com/office/drawing/2014/main" id="{EF7A7AA8-B674-AE4D-AFC6-C4DCE8D20B88}"/>
              </a:ext>
            </a:extLst>
          </p:cNvPr>
          <p:cNvSpPr/>
          <p:nvPr/>
        </p:nvSpPr>
        <p:spPr>
          <a:xfrm rot="5400000">
            <a:off x="-470419" y="4142973"/>
            <a:ext cx="2857037" cy="914400"/>
          </a:xfrm>
          <a:prstGeom prst="rightArrow">
            <a:avLst/>
          </a:prstGeom>
          <a:solidFill>
            <a:srgbClr val="7A7F25"/>
          </a:solidFill>
          <a:ln>
            <a:solidFill>
              <a:srgbClr val="535B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>
            <a:extLst>
              <a:ext uri="{FF2B5EF4-FFF2-40B4-BE49-F238E27FC236}">
                <a16:creationId xmlns:a16="http://schemas.microsoft.com/office/drawing/2014/main" id="{7EEA3D70-7415-944D-8DD4-CEFC39BDF34E}"/>
              </a:ext>
            </a:extLst>
          </p:cNvPr>
          <p:cNvSpPr/>
          <p:nvPr/>
        </p:nvSpPr>
        <p:spPr>
          <a:xfrm rot="5400000">
            <a:off x="1225037" y="4142974"/>
            <a:ext cx="2857037" cy="914400"/>
          </a:xfrm>
          <a:prstGeom prst="rightArrow">
            <a:avLst/>
          </a:prstGeom>
          <a:solidFill>
            <a:srgbClr val="7A7F25"/>
          </a:solidFill>
          <a:ln>
            <a:solidFill>
              <a:srgbClr val="535B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ight Arrow 33">
            <a:extLst>
              <a:ext uri="{FF2B5EF4-FFF2-40B4-BE49-F238E27FC236}">
                <a16:creationId xmlns:a16="http://schemas.microsoft.com/office/drawing/2014/main" id="{89712A8A-7353-1947-B428-8DAFA85F8A00}"/>
              </a:ext>
            </a:extLst>
          </p:cNvPr>
          <p:cNvSpPr/>
          <p:nvPr/>
        </p:nvSpPr>
        <p:spPr>
          <a:xfrm rot="5400000">
            <a:off x="2920492" y="4142974"/>
            <a:ext cx="2857037" cy="914400"/>
          </a:xfrm>
          <a:prstGeom prst="rightArrow">
            <a:avLst/>
          </a:prstGeom>
          <a:solidFill>
            <a:srgbClr val="7A7F25"/>
          </a:solidFill>
          <a:ln>
            <a:solidFill>
              <a:srgbClr val="535B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ight Arrow 34">
            <a:extLst>
              <a:ext uri="{FF2B5EF4-FFF2-40B4-BE49-F238E27FC236}">
                <a16:creationId xmlns:a16="http://schemas.microsoft.com/office/drawing/2014/main" id="{0B5FABA4-671A-DB41-A471-7949C99CDF88}"/>
              </a:ext>
            </a:extLst>
          </p:cNvPr>
          <p:cNvSpPr/>
          <p:nvPr/>
        </p:nvSpPr>
        <p:spPr>
          <a:xfrm rot="5400000">
            <a:off x="4667480" y="4142974"/>
            <a:ext cx="2857037" cy="914400"/>
          </a:xfrm>
          <a:prstGeom prst="rightArrow">
            <a:avLst/>
          </a:prstGeom>
          <a:solidFill>
            <a:srgbClr val="7A7F25"/>
          </a:solidFill>
          <a:ln>
            <a:solidFill>
              <a:srgbClr val="535B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ight Arrow 35">
            <a:extLst>
              <a:ext uri="{FF2B5EF4-FFF2-40B4-BE49-F238E27FC236}">
                <a16:creationId xmlns:a16="http://schemas.microsoft.com/office/drawing/2014/main" id="{F2A4BE22-9984-1448-885A-5CF5DC8B2A76}"/>
              </a:ext>
            </a:extLst>
          </p:cNvPr>
          <p:cNvSpPr/>
          <p:nvPr/>
        </p:nvSpPr>
        <p:spPr>
          <a:xfrm rot="5400000">
            <a:off x="6380850" y="4147385"/>
            <a:ext cx="2857037" cy="914400"/>
          </a:xfrm>
          <a:prstGeom prst="rightArrow">
            <a:avLst/>
          </a:prstGeom>
          <a:solidFill>
            <a:srgbClr val="7A7F25"/>
          </a:solidFill>
          <a:ln>
            <a:solidFill>
              <a:srgbClr val="535B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ight Arrow 36">
            <a:extLst>
              <a:ext uri="{FF2B5EF4-FFF2-40B4-BE49-F238E27FC236}">
                <a16:creationId xmlns:a16="http://schemas.microsoft.com/office/drawing/2014/main" id="{5B20DB6B-5FDA-CC4A-8D2A-BF38202C5C8D}"/>
              </a:ext>
            </a:extLst>
          </p:cNvPr>
          <p:cNvSpPr/>
          <p:nvPr/>
        </p:nvSpPr>
        <p:spPr>
          <a:xfrm rot="5400000">
            <a:off x="7991147" y="4142974"/>
            <a:ext cx="2857037" cy="914400"/>
          </a:xfrm>
          <a:prstGeom prst="rightArrow">
            <a:avLst/>
          </a:prstGeom>
          <a:solidFill>
            <a:srgbClr val="7A7F25"/>
          </a:solidFill>
          <a:ln>
            <a:solidFill>
              <a:srgbClr val="535B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ight Arrow 37">
            <a:extLst>
              <a:ext uri="{FF2B5EF4-FFF2-40B4-BE49-F238E27FC236}">
                <a16:creationId xmlns:a16="http://schemas.microsoft.com/office/drawing/2014/main" id="{CD5301BB-BEE2-EE4D-8DC1-0E886BA9D9B8}"/>
              </a:ext>
            </a:extLst>
          </p:cNvPr>
          <p:cNvSpPr/>
          <p:nvPr/>
        </p:nvSpPr>
        <p:spPr>
          <a:xfrm rot="5400000">
            <a:off x="9672029" y="4142974"/>
            <a:ext cx="2857037" cy="914400"/>
          </a:xfrm>
          <a:prstGeom prst="rightArrow">
            <a:avLst/>
          </a:prstGeom>
          <a:solidFill>
            <a:srgbClr val="7A7F25"/>
          </a:solidFill>
          <a:ln>
            <a:solidFill>
              <a:srgbClr val="535B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AC9D4EC-F14E-B940-9239-D0FABD1AB50F}"/>
              </a:ext>
            </a:extLst>
          </p:cNvPr>
          <p:cNvSpPr txBox="1"/>
          <p:nvPr/>
        </p:nvSpPr>
        <p:spPr>
          <a:xfrm>
            <a:off x="425820" y="723087"/>
            <a:ext cx="6470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July 20XX</a:t>
            </a:r>
          </a:p>
        </p:txBody>
      </p:sp>
    </p:spTree>
    <p:extLst>
      <p:ext uri="{BB962C8B-B14F-4D97-AF65-F5344CB8AC3E}">
        <p14:creationId xmlns:p14="http://schemas.microsoft.com/office/powerpoint/2010/main" val="23256431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DCB25EE-062B-3F4F-A9B8-17D27297B2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0609" y="0"/>
            <a:ext cx="861391" cy="82587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9C0F0C4-049E-454A-88C5-406B8381F284}"/>
              </a:ext>
            </a:extLst>
          </p:cNvPr>
          <p:cNvSpPr txBox="1"/>
          <p:nvPr/>
        </p:nvSpPr>
        <p:spPr>
          <a:xfrm>
            <a:off x="0" y="89769"/>
            <a:ext cx="112113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600" dirty="0"/>
              <a:t>Spyros </a:t>
            </a:r>
            <a:r>
              <a:rPr lang="en-CA" sz="3600" dirty="0" err="1"/>
              <a:t>Makridakis</a:t>
            </a:r>
            <a:endParaRPr lang="en-CA" sz="3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FB29926-98F6-8845-8A37-3E4D8F2BB9CF}"/>
              </a:ext>
            </a:extLst>
          </p:cNvPr>
          <p:cNvSpPr txBox="1"/>
          <p:nvPr/>
        </p:nvSpPr>
        <p:spPr>
          <a:xfrm>
            <a:off x="384313" y="1690062"/>
            <a:ext cx="5618922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Professor at the University of Nicosia (Cyprus)</a:t>
            </a:r>
          </a:p>
          <a:p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20 Publish Articles: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Forecasting methods and applications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Forecasting and planning: an evaluation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Averages of forecasts: some empirical results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Accuracy of forecasting: an empirical investigation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Dubbed one of the Fathers of Forecasting  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CC09769-A1D1-9640-848C-177E9BAAE2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5461" y="1190635"/>
            <a:ext cx="5080000" cy="5080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2648023-7882-1940-9C84-F31CF2004789}"/>
              </a:ext>
            </a:extLst>
          </p:cNvPr>
          <p:cNvSpPr txBox="1"/>
          <p:nvPr/>
        </p:nvSpPr>
        <p:spPr>
          <a:xfrm>
            <a:off x="6642251" y="6270635"/>
            <a:ext cx="45264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2">
                    <a:lumMod val="75000"/>
                  </a:schemeClr>
                </a:solidFill>
              </a:rPr>
              <a:t>Source: Spyros </a:t>
            </a:r>
            <a:r>
              <a:rPr lang="en-US" sz="1100" dirty="0" err="1">
                <a:solidFill>
                  <a:schemeClr val="bg2">
                    <a:lumMod val="75000"/>
                  </a:schemeClr>
                </a:solidFill>
              </a:rPr>
              <a:t>Makridakis</a:t>
            </a:r>
            <a:r>
              <a:rPr lang="en-US" sz="1100" dirty="0">
                <a:solidFill>
                  <a:schemeClr val="bg2">
                    <a:lumMod val="75000"/>
                  </a:schemeClr>
                </a:solidFill>
              </a:rPr>
              <a:t>, https://</a:t>
            </a:r>
            <a:r>
              <a:rPr lang="en-US" sz="1100" dirty="0" err="1">
                <a:solidFill>
                  <a:schemeClr val="bg2">
                    <a:lumMod val="75000"/>
                  </a:schemeClr>
                </a:solidFill>
              </a:rPr>
              <a:t>twitter.com</a:t>
            </a:r>
            <a:r>
              <a:rPr lang="en-US" sz="1100" dirty="0">
                <a:solidFill>
                  <a:schemeClr val="bg2">
                    <a:lumMod val="75000"/>
                  </a:schemeClr>
                </a:solidFill>
              </a:rPr>
              <a:t>/</a:t>
            </a:r>
            <a:r>
              <a:rPr lang="en-US" sz="1100" dirty="0" err="1">
                <a:solidFill>
                  <a:schemeClr val="bg2">
                    <a:lumMod val="75000"/>
                  </a:schemeClr>
                </a:solidFill>
              </a:rPr>
              <a:t>spyrosmakrid</a:t>
            </a:r>
            <a:r>
              <a:rPr lang="en-US" sz="1100" dirty="0">
                <a:solidFill>
                  <a:schemeClr val="bg2">
                    <a:lumMod val="75000"/>
                  </a:schemeClr>
                </a:solidFill>
              </a:rPr>
              <a:t>/photo</a:t>
            </a:r>
          </a:p>
        </p:txBody>
      </p:sp>
    </p:spTree>
    <p:extLst>
      <p:ext uri="{BB962C8B-B14F-4D97-AF65-F5344CB8AC3E}">
        <p14:creationId xmlns:p14="http://schemas.microsoft.com/office/powerpoint/2010/main" val="42078268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DCB25EE-062B-3F4F-A9B8-17D27297B2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0609" y="0"/>
            <a:ext cx="861391" cy="82587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9C0F0C4-049E-454A-88C5-406B8381F284}"/>
              </a:ext>
            </a:extLst>
          </p:cNvPr>
          <p:cNvSpPr txBox="1"/>
          <p:nvPr/>
        </p:nvSpPr>
        <p:spPr>
          <a:xfrm>
            <a:off x="0" y="89769"/>
            <a:ext cx="112113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M5 Forecasting Accuracy – Baseline Score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CF1FFF9-9BE8-CC44-8FCC-9BCD62D5C7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6577" y="1821607"/>
            <a:ext cx="7978845" cy="646331"/>
          </a:xfrm>
          <a:prstGeom prst="rect">
            <a:avLst/>
          </a:prstGeom>
        </p:spPr>
      </p:pic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A03EDC2D-2670-1747-A821-2A34C8010F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70672" y="2628029"/>
            <a:ext cx="8250656" cy="207943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17BCE39-A45C-AE4C-9864-9DBF8CE4DB7D}"/>
              </a:ext>
            </a:extLst>
          </p:cNvPr>
          <p:cNvSpPr txBox="1"/>
          <p:nvPr/>
        </p:nvSpPr>
        <p:spPr>
          <a:xfrm>
            <a:off x="2838209" y="4707463"/>
            <a:ext cx="65155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2">
                    <a:lumMod val="75000"/>
                  </a:schemeClr>
                </a:solidFill>
              </a:rPr>
              <a:t>Kaggle: </a:t>
            </a:r>
            <a:r>
              <a:rPr lang="en-US" sz="1100" dirty="0">
                <a:solidFill>
                  <a:schemeClr val="bg2">
                    <a:lumMod val="75000"/>
                  </a:schemeClr>
                </a:solidFill>
                <a:hlinkClick r:id="rId6"/>
              </a:rPr>
              <a:t>@</a:t>
            </a:r>
            <a:r>
              <a:rPr lang="en-US" sz="1100" dirty="0" err="1">
                <a:solidFill>
                  <a:schemeClr val="bg2">
                    <a:lumMod val="75000"/>
                  </a:schemeClr>
                </a:solidFill>
                <a:hlinkClick r:id="rId6"/>
              </a:rPr>
              <a:t>chrisrichardmiles</a:t>
            </a:r>
            <a:endParaRPr lang="en-US" sz="11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00DA7C4-21C0-FF4D-9366-741FB7F86666}"/>
              </a:ext>
            </a:extLst>
          </p:cNvPr>
          <p:cNvSpPr txBox="1"/>
          <p:nvPr/>
        </p:nvSpPr>
        <p:spPr>
          <a:xfrm>
            <a:off x="3804491" y="5561617"/>
            <a:ext cx="4583017" cy="646331"/>
          </a:xfrm>
          <a:prstGeom prst="rect">
            <a:avLst/>
          </a:prstGeom>
          <a:noFill/>
          <a:ln w="28575">
            <a:solidFill>
              <a:srgbClr val="ED1B40"/>
            </a:solidFill>
          </a:ln>
        </p:spPr>
        <p:txBody>
          <a:bodyPr wrap="square" rtlCol="0">
            <a:spAutoFit/>
          </a:bodyPr>
          <a:lstStyle/>
          <a:p>
            <a:r>
              <a:rPr lang="en-US" sz="3600" dirty="0"/>
              <a:t>PUBLIC SCORE: 0.75238</a:t>
            </a:r>
          </a:p>
        </p:txBody>
      </p:sp>
    </p:spTree>
    <p:extLst>
      <p:ext uri="{BB962C8B-B14F-4D97-AF65-F5344CB8AC3E}">
        <p14:creationId xmlns:p14="http://schemas.microsoft.com/office/powerpoint/2010/main" val="31828081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DCB25EE-062B-3F4F-A9B8-17D27297B2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0609" y="0"/>
            <a:ext cx="861391" cy="82587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9C0F0C4-049E-454A-88C5-406B8381F284}"/>
              </a:ext>
            </a:extLst>
          </p:cNvPr>
          <p:cNvSpPr txBox="1"/>
          <p:nvPr/>
        </p:nvSpPr>
        <p:spPr>
          <a:xfrm>
            <a:off x="0" y="89769"/>
            <a:ext cx="112113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Solution Technique – Sliding Window 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FB8327-F294-CD4F-903B-882DA4A8D7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9172" y="825870"/>
            <a:ext cx="9173656" cy="477794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C77A1EA-8830-4C4F-A90B-5107E2E7897F}"/>
              </a:ext>
            </a:extLst>
          </p:cNvPr>
          <p:cNvSpPr txBox="1"/>
          <p:nvPr/>
        </p:nvSpPr>
        <p:spPr>
          <a:xfrm>
            <a:off x="3419252" y="5603816"/>
            <a:ext cx="535349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2">
                    <a:lumMod val="75000"/>
                  </a:schemeClr>
                </a:solidFill>
              </a:rPr>
              <a:t>Source: Roy Yang Omphalos, Uber’s Parallel and Language-Extensible Time Series </a:t>
            </a:r>
            <a:r>
              <a:rPr lang="en-US" sz="1100" dirty="0" err="1">
                <a:solidFill>
                  <a:schemeClr val="bg2">
                    <a:lumMod val="75000"/>
                  </a:schemeClr>
                </a:solidFill>
              </a:rPr>
              <a:t>Backtesting</a:t>
            </a:r>
            <a:r>
              <a:rPr lang="en-US" sz="1100" dirty="0">
                <a:solidFill>
                  <a:schemeClr val="bg2">
                    <a:lumMod val="75000"/>
                  </a:schemeClr>
                </a:solidFill>
              </a:rPr>
              <a:t> Tool January 24, 2018 </a:t>
            </a:r>
            <a:r>
              <a:rPr lang="en-US" sz="1100" dirty="0">
                <a:solidFill>
                  <a:schemeClr val="bg2">
                    <a:lumMod val="75000"/>
                  </a:schemeClr>
                </a:solidFill>
                <a:hlinkClick r:id="rId5"/>
              </a:rPr>
              <a:t>link</a:t>
            </a:r>
            <a:endParaRPr lang="en-US" sz="1100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72983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DCB25EE-062B-3F4F-A9B8-17D27297B2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0609" y="0"/>
            <a:ext cx="861391" cy="82587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9C0F0C4-049E-454A-88C5-406B8381F284}"/>
              </a:ext>
            </a:extLst>
          </p:cNvPr>
          <p:cNvSpPr txBox="1"/>
          <p:nvPr/>
        </p:nvSpPr>
        <p:spPr>
          <a:xfrm>
            <a:off x="0" y="89769"/>
            <a:ext cx="112113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Solution Technique – @</a:t>
            </a:r>
            <a:r>
              <a:rPr lang="en-US" sz="3600" dirty="0" err="1"/>
              <a:t>YeonJun</a:t>
            </a:r>
            <a:r>
              <a:rPr lang="en-US" sz="3600" dirty="0"/>
              <a:t> IN 1</a:t>
            </a:r>
            <a:r>
              <a:rPr lang="en-US" sz="3600" baseline="30000" dirty="0"/>
              <a:t>st</a:t>
            </a:r>
            <a:r>
              <a:rPr lang="en-US" sz="3600" dirty="0"/>
              <a:t> Place Solution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FB8327-F294-CD4F-903B-882DA4A8D7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9172" y="825870"/>
            <a:ext cx="9173656" cy="477794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C77A1EA-8830-4C4F-A90B-5107E2E7897F}"/>
              </a:ext>
            </a:extLst>
          </p:cNvPr>
          <p:cNvSpPr txBox="1"/>
          <p:nvPr/>
        </p:nvSpPr>
        <p:spPr>
          <a:xfrm>
            <a:off x="3419252" y="5603816"/>
            <a:ext cx="535349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2">
                    <a:lumMod val="75000"/>
                  </a:schemeClr>
                </a:solidFill>
              </a:rPr>
              <a:t>Source: Roy Yang Omphalos, Uber’s Parallel and Language-Extensible Time Series </a:t>
            </a:r>
            <a:r>
              <a:rPr lang="en-US" sz="1100" dirty="0" err="1">
                <a:solidFill>
                  <a:schemeClr val="bg2">
                    <a:lumMod val="75000"/>
                  </a:schemeClr>
                </a:solidFill>
              </a:rPr>
              <a:t>Backtesting</a:t>
            </a:r>
            <a:r>
              <a:rPr lang="en-US" sz="1100" dirty="0">
                <a:solidFill>
                  <a:schemeClr val="bg2">
                    <a:lumMod val="75000"/>
                  </a:schemeClr>
                </a:solidFill>
              </a:rPr>
              <a:t> Tool January 24, 2018 </a:t>
            </a:r>
            <a:r>
              <a:rPr lang="en-US" sz="1100" dirty="0">
                <a:solidFill>
                  <a:schemeClr val="bg2">
                    <a:lumMod val="75000"/>
                  </a:schemeClr>
                </a:solidFill>
                <a:hlinkClick r:id="rId5"/>
              </a:rPr>
              <a:t>link</a:t>
            </a:r>
            <a:endParaRPr lang="en-US" sz="11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953AB31-9CF6-984A-8D48-2251EDB8D781}"/>
              </a:ext>
            </a:extLst>
          </p:cNvPr>
          <p:cNvSpPr/>
          <p:nvPr/>
        </p:nvSpPr>
        <p:spPr>
          <a:xfrm>
            <a:off x="1509172" y="3083859"/>
            <a:ext cx="9173656" cy="11654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172DDA-F8B6-CE44-B596-1C6F3C27DFA3}"/>
              </a:ext>
            </a:extLst>
          </p:cNvPr>
          <p:cNvSpPr txBox="1"/>
          <p:nvPr/>
        </p:nvSpPr>
        <p:spPr>
          <a:xfrm>
            <a:off x="8794309" y="1486965"/>
            <a:ext cx="22124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CV1 d_1830 - d_1857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B6122B5-C36A-0340-820A-8CA54D2840F2}"/>
              </a:ext>
            </a:extLst>
          </p:cNvPr>
          <p:cNvSpPr txBox="1"/>
          <p:nvPr/>
        </p:nvSpPr>
        <p:spPr>
          <a:xfrm>
            <a:off x="8794309" y="2060995"/>
            <a:ext cx="22124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CV2 d_1858 - d_1885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F7B31FC-ADDF-B64F-BC8D-EA506FD56745}"/>
              </a:ext>
            </a:extLst>
          </p:cNvPr>
          <p:cNvSpPr txBox="1"/>
          <p:nvPr/>
        </p:nvSpPr>
        <p:spPr>
          <a:xfrm>
            <a:off x="8794309" y="2621573"/>
            <a:ext cx="22124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CV3 d_1886 - d_1913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7A61D16-A950-1C42-BFB7-C2C36599EFA9}"/>
              </a:ext>
            </a:extLst>
          </p:cNvPr>
          <p:cNvSpPr txBox="1"/>
          <p:nvPr/>
        </p:nvSpPr>
        <p:spPr>
          <a:xfrm>
            <a:off x="8535091" y="3244334"/>
            <a:ext cx="27308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*Each CV is 28 Days Long* </a:t>
            </a:r>
          </a:p>
        </p:txBody>
      </p:sp>
    </p:spTree>
    <p:extLst>
      <p:ext uri="{BB962C8B-B14F-4D97-AF65-F5344CB8AC3E}">
        <p14:creationId xmlns:p14="http://schemas.microsoft.com/office/powerpoint/2010/main" val="24489559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DCB25EE-062B-3F4F-A9B8-17D27297B2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0609" y="0"/>
            <a:ext cx="861391" cy="82587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9C0F0C4-049E-454A-88C5-406B8381F284}"/>
              </a:ext>
            </a:extLst>
          </p:cNvPr>
          <p:cNvSpPr txBox="1"/>
          <p:nvPr/>
        </p:nvSpPr>
        <p:spPr>
          <a:xfrm>
            <a:off x="0" y="89769"/>
            <a:ext cx="112113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Solution Technique – @</a:t>
            </a:r>
            <a:r>
              <a:rPr lang="en-US" sz="3600" dirty="0" err="1"/>
              <a:t>YeonJun</a:t>
            </a:r>
            <a:r>
              <a:rPr lang="en-US" sz="3600" dirty="0"/>
              <a:t> IN 1</a:t>
            </a:r>
            <a:r>
              <a:rPr lang="en-US" sz="3600" baseline="30000" dirty="0"/>
              <a:t>st</a:t>
            </a:r>
            <a:r>
              <a:rPr lang="en-US" sz="3600" dirty="0"/>
              <a:t> Place Solution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FB8327-F294-CD4F-903B-882DA4A8D7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9172" y="825870"/>
            <a:ext cx="9173656" cy="477794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C77A1EA-8830-4C4F-A90B-5107E2E7897F}"/>
              </a:ext>
            </a:extLst>
          </p:cNvPr>
          <p:cNvSpPr txBox="1"/>
          <p:nvPr/>
        </p:nvSpPr>
        <p:spPr>
          <a:xfrm>
            <a:off x="3419252" y="5603816"/>
            <a:ext cx="535349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2">
                    <a:lumMod val="75000"/>
                  </a:schemeClr>
                </a:solidFill>
              </a:rPr>
              <a:t>Source: Roy Yang Omphalos, Uber’s Parallel and Language-Extensible Time Series </a:t>
            </a:r>
            <a:r>
              <a:rPr lang="en-US" sz="1100" dirty="0" err="1">
                <a:solidFill>
                  <a:schemeClr val="bg2">
                    <a:lumMod val="75000"/>
                  </a:schemeClr>
                </a:solidFill>
              </a:rPr>
              <a:t>Backtesting</a:t>
            </a:r>
            <a:r>
              <a:rPr lang="en-US" sz="1100" dirty="0">
                <a:solidFill>
                  <a:schemeClr val="bg2">
                    <a:lumMod val="75000"/>
                  </a:schemeClr>
                </a:solidFill>
              </a:rPr>
              <a:t> Tool January 24, 2018 </a:t>
            </a:r>
            <a:r>
              <a:rPr lang="en-US" sz="1100" dirty="0">
                <a:solidFill>
                  <a:schemeClr val="bg2">
                    <a:lumMod val="75000"/>
                  </a:schemeClr>
                </a:solidFill>
                <a:hlinkClick r:id="rId5"/>
              </a:rPr>
              <a:t>link</a:t>
            </a:r>
            <a:endParaRPr lang="en-US" sz="11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953AB31-9CF6-984A-8D48-2251EDB8D781}"/>
              </a:ext>
            </a:extLst>
          </p:cNvPr>
          <p:cNvSpPr/>
          <p:nvPr/>
        </p:nvSpPr>
        <p:spPr>
          <a:xfrm>
            <a:off x="1509171" y="1452395"/>
            <a:ext cx="9315347" cy="16282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172DDA-F8B6-CE44-B596-1C6F3C27DFA3}"/>
              </a:ext>
            </a:extLst>
          </p:cNvPr>
          <p:cNvSpPr txBox="1"/>
          <p:nvPr/>
        </p:nvSpPr>
        <p:spPr>
          <a:xfrm>
            <a:off x="9935594" y="3215502"/>
            <a:ext cx="21422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</a:rPr>
              <a:t>Public d_1914 - d_1941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B6122B5-C36A-0340-820A-8CA54D2840F2}"/>
              </a:ext>
            </a:extLst>
          </p:cNvPr>
          <p:cNvSpPr txBox="1"/>
          <p:nvPr/>
        </p:nvSpPr>
        <p:spPr>
          <a:xfrm>
            <a:off x="9935594" y="3788057"/>
            <a:ext cx="23126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</a:rPr>
              <a:t>Private d_1942 - d_1969</a:t>
            </a:r>
          </a:p>
        </p:txBody>
      </p:sp>
    </p:spTree>
    <p:extLst>
      <p:ext uri="{BB962C8B-B14F-4D97-AF65-F5344CB8AC3E}">
        <p14:creationId xmlns:p14="http://schemas.microsoft.com/office/powerpoint/2010/main" val="87310862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DCB25EE-062B-3F4F-A9B8-17D27297B2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0609" y="0"/>
            <a:ext cx="861391" cy="82587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9C0F0C4-049E-454A-88C5-406B8381F284}"/>
              </a:ext>
            </a:extLst>
          </p:cNvPr>
          <p:cNvSpPr txBox="1"/>
          <p:nvPr/>
        </p:nvSpPr>
        <p:spPr>
          <a:xfrm>
            <a:off x="0" y="89769"/>
            <a:ext cx="112113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Quick A Side – Recursion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77A1EA-8830-4C4F-A90B-5107E2E7897F}"/>
              </a:ext>
            </a:extLst>
          </p:cNvPr>
          <p:cNvSpPr txBox="1"/>
          <p:nvPr/>
        </p:nvSpPr>
        <p:spPr>
          <a:xfrm>
            <a:off x="3419252" y="5584249"/>
            <a:ext cx="535349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2">
                    <a:lumMod val="75000"/>
                  </a:schemeClr>
                </a:solidFill>
              </a:rPr>
              <a:t>Source: Shmuel </a:t>
            </a:r>
            <a:r>
              <a:rPr lang="en-US" sz="1100" dirty="0" err="1">
                <a:solidFill>
                  <a:schemeClr val="bg2">
                    <a:lumMod val="75000"/>
                  </a:schemeClr>
                </a:solidFill>
              </a:rPr>
              <a:t>Lotman</a:t>
            </a:r>
            <a:r>
              <a:rPr lang="en-US" sz="11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sz="1100" dirty="0">
                <a:solidFill>
                  <a:schemeClr val="bg2">
                    <a:lumMod val="75000"/>
                  </a:schemeClr>
                </a:solidFill>
                <a:hlinkClick r:id="rId4"/>
              </a:rPr>
              <a:t>Link</a:t>
            </a:r>
            <a:endParaRPr lang="en-US" sz="11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59B3D7-3639-6449-9EF1-A3BF3CEA77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32086" y="1311137"/>
            <a:ext cx="7927828" cy="4235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4512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DCB25EE-062B-3F4F-A9B8-17D27297B2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0609" y="0"/>
            <a:ext cx="861391" cy="82587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9C0F0C4-049E-454A-88C5-406B8381F284}"/>
              </a:ext>
            </a:extLst>
          </p:cNvPr>
          <p:cNvSpPr txBox="1"/>
          <p:nvPr/>
        </p:nvSpPr>
        <p:spPr>
          <a:xfrm>
            <a:off x="0" y="89769"/>
            <a:ext cx="112113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Quick A Side – Recursion Simple Example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2F456A-FCB2-DA43-AB7A-E0F84269DB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5248" y="1853514"/>
            <a:ext cx="9296091" cy="349696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E55D6E3-9EFD-3841-845D-C503F60A478F}"/>
              </a:ext>
            </a:extLst>
          </p:cNvPr>
          <p:cNvSpPr/>
          <p:nvPr/>
        </p:nvSpPr>
        <p:spPr>
          <a:xfrm>
            <a:off x="2496065" y="1977081"/>
            <a:ext cx="2780270" cy="321276"/>
          </a:xfrm>
          <a:prstGeom prst="rect">
            <a:avLst/>
          </a:prstGeom>
          <a:noFill/>
          <a:ln w="38100">
            <a:solidFill>
              <a:srgbClr val="ED1B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A3C54A2-F96D-8C4D-8418-1784B384A26B}"/>
              </a:ext>
            </a:extLst>
          </p:cNvPr>
          <p:cNvSpPr/>
          <p:nvPr/>
        </p:nvSpPr>
        <p:spPr>
          <a:xfrm>
            <a:off x="5572896" y="3960221"/>
            <a:ext cx="2620893" cy="302859"/>
          </a:xfrm>
          <a:prstGeom prst="rect">
            <a:avLst/>
          </a:prstGeom>
          <a:noFill/>
          <a:ln w="38100">
            <a:solidFill>
              <a:srgbClr val="ED1B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23437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DCB25EE-062B-3F4F-A9B8-17D27297B2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0609" y="0"/>
            <a:ext cx="861391" cy="82587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9C0F0C4-049E-454A-88C5-406B8381F284}"/>
              </a:ext>
            </a:extLst>
          </p:cNvPr>
          <p:cNvSpPr txBox="1"/>
          <p:nvPr/>
        </p:nvSpPr>
        <p:spPr>
          <a:xfrm>
            <a:off x="0" y="89769"/>
            <a:ext cx="112113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Solution Technique – Direct vs. Recursive Method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77A1EA-8830-4C4F-A90B-5107E2E7897F}"/>
              </a:ext>
            </a:extLst>
          </p:cNvPr>
          <p:cNvSpPr txBox="1"/>
          <p:nvPr/>
        </p:nvSpPr>
        <p:spPr>
          <a:xfrm>
            <a:off x="2838209" y="5616172"/>
            <a:ext cx="65155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2">
                    <a:lumMod val="75000"/>
                  </a:schemeClr>
                </a:solidFill>
              </a:rPr>
              <a:t>Source: Jason Brownlee, 4 Strategies for Multi-Step Time Series Forecasting, March 9, 2017 </a:t>
            </a:r>
            <a:r>
              <a:rPr lang="en-US" sz="1100" dirty="0">
                <a:solidFill>
                  <a:schemeClr val="bg2">
                    <a:lumMod val="75000"/>
                  </a:schemeClr>
                </a:solidFill>
                <a:hlinkClick r:id="rId4"/>
              </a:rPr>
              <a:t>Link</a:t>
            </a:r>
            <a:endParaRPr lang="en-US" sz="11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ED949D7-05AD-6A48-8186-C103C3514794}"/>
              </a:ext>
            </a:extLst>
          </p:cNvPr>
          <p:cNvSpPr/>
          <p:nvPr/>
        </p:nvSpPr>
        <p:spPr>
          <a:xfrm>
            <a:off x="3938357" y="1511562"/>
            <a:ext cx="43152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CA" b="1" dirty="0">
                <a:solidFill>
                  <a:srgbClr val="222222"/>
                </a:solidFill>
                <a:latin typeface="Helvetica Neue" panose="02000503000000020004" pitchFamily="2" charset="0"/>
              </a:rPr>
              <a:t>1. Direct Multi-step Forecast Strategy</a:t>
            </a:r>
            <a:endParaRPr lang="en-CA" b="1" dirty="0">
              <a:solidFill>
                <a:srgbClr val="222222"/>
              </a:solidFill>
              <a:effectLst/>
              <a:latin typeface="Helvetica Neue" panose="02000503000000020004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A10EE9A-BB7B-B845-9D52-8E8634E6AAA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9813" b="-2996"/>
          <a:stretch/>
        </p:blipFill>
        <p:spPr>
          <a:xfrm>
            <a:off x="2856744" y="1895971"/>
            <a:ext cx="7157252" cy="64633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982B754-EC6F-574F-8804-B1338527E827}"/>
              </a:ext>
            </a:extLst>
          </p:cNvPr>
          <p:cNvSpPr/>
          <p:nvPr/>
        </p:nvSpPr>
        <p:spPr>
          <a:xfrm>
            <a:off x="4220005" y="2708257"/>
            <a:ext cx="37519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CA" b="1" dirty="0">
                <a:solidFill>
                  <a:srgbClr val="222222"/>
                </a:solidFill>
                <a:latin typeface="Helvetica Neue" panose="02000503000000020004" pitchFamily="2" charset="0"/>
              </a:rPr>
              <a:t>2. Recursive Multi-step Forecast</a:t>
            </a:r>
            <a:endParaRPr lang="en-CA" b="1" dirty="0">
              <a:solidFill>
                <a:srgbClr val="222222"/>
              </a:solidFill>
              <a:effectLst/>
              <a:latin typeface="Helvetica Neue" panose="02000503000000020004" pitchFamily="2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09E6666-A038-0949-8096-252A4F5D6E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56744" y="3170830"/>
            <a:ext cx="7120181" cy="49005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C9F6293-7949-3645-9EB8-5F1C6279B9A9}"/>
              </a:ext>
            </a:extLst>
          </p:cNvPr>
          <p:cNvSpPr/>
          <p:nvPr/>
        </p:nvSpPr>
        <p:spPr>
          <a:xfrm>
            <a:off x="3960319" y="4075139"/>
            <a:ext cx="42713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CA" b="1" dirty="0">
                <a:solidFill>
                  <a:srgbClr val="222222"/>
                </a:solidFill>
                <a:latin typeface="Helvetica Neue" panose="02000503000000020004" pitchFamily="2" charset="0"/>
              </a:rPr>
              <a:t>3. Direct-Recursive Hybrid Strategies</a:t>
            </a:r>
            <a:endParaRPr lang="en-CA" b="1" dirty="0">
              <a:solidFill>
                <a:srgbClr val="222222"/>
              </a:solidFill>
              <a:effectLst/>
              <a:latin typeface="Helvetica Neue" panose="02000503000000020004" pitchFamily="2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486A288-83CA-2D48-B519-367CFB9F22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38209" y="4538059"/>
            <a:ext cx="7120181" cy="506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56236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DCB25EE-062B-3F4F-A9B8-17D27297B2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0609" y="0"/>
            <a:ext cx="861391" cy="82587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9C0F0C4-049E-454A-88C5-406B8381F284}"/>
              </a:ext>
            </a:extLst>
          </p:cNvPr>
          <p:cNvSpPr txBox="1"/>
          <p:nvPr/>
        </p:nvSpPr>
        <p:spPr>
          <a:xfrm>
            <a:off x="0" y="89769"/>
            <a:ext cx="112113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Solution Technique – </a:t>
            </a:r>
            <a:r>
              <a:rPr lang="en-US" sz="3600" dirty="0" err="1"/>
              <a:t>LightGBM</a:t>
            </a:r>
            <a:endParaRPr lang="en-US" sz="3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77A1EA-8830-4C4F-A90B-5107E2E7897F}"/>
              </a:ext>
            </a:extLst>
          </p:cNvPr>
          <p:cNvSpPr txBox="1"/>
          <p:nvPr/>
        </p:nvSpPr>
        <p:spPr>
          <a:xfrm>
            <a:off x="910555" y="5620180"/>
            <a:ext cx="65155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2">
                    <a:lumMod val="75000"/>
                  </a:schemeClr>
                </a:solidFill>
              </a:rPr>
              <a:t>Source: Akira AI, </a:t>
            </a:r>
            <a:r>
              <a:rPr lang="en-US" sz="1100" dirty="0" err="1">
                <a:solidFill>
                  <a:schemeClr val="bg2">
                    <a:lumMod val="75000"/>
                  </a:schemeClr>
                </a:solidFill>
              </a:rPr>
              <a:t>Lightgbm</a:t>
            </a:r>
            <a:r>
              <a:rPr lang="en-US" sz="1100" dirty="0">
                <a:solidFill>
                  <a:schemeClr val="bg2">
                    <a:lumMod val="75000"/>
                  </a:schemeClr>
                </a:solidFill>
              </a:rPr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8A9B50-C5D3-EC47-B0D3-94AF8A31BA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346" y="1048180"/>
            <a:ext cx="812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089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DCB25EE-062B-3F4F-A9B8-17D27297B2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0609" y="0"/>
            <a:ext cx="861391" cy="82587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9C0F0C4-049E-454A-88C5-406B8381F284}"/>
              </a:ext>
            </a:extLst>
          </p:cNvPr>
          <p:cNvSpPr txBox="1"/>
          <p:nvPr/>
        </p:nvSpPr>
        <p:spPr>
          <a:xfrm>
            <a:off x="0" y="89769"/>
            <a:ext cx="112113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Solution Technique – </a:t>
            </a:r>
            <a:r>
              <a:rPr lang="en-US" sz="3600" dirty="0" err="1"/>
              <a:t>LightGBM</a:t>
            </a:r>
            <a:endParaRPr lang="en-US" sz="3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77A1EA-8830-4C4F-A90B-5107E2E7897F}"/>
              </a:ext>
            </a:extLst>
          </p:cNvPr>
          <p:cNvSpPr txBox="1"/>
          <p:nvPr/>
        </p:nvSpPr>
        <p:spPr>
          <a:xfrm>
            <a:off x="910555" y="5620180"/>
            <a:ext cx="65155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2">
                    <a:lumMod val="75000"/>
                  </a:schemeClr>
                </a:solidFill>
              </a:rPr>
              <a:t>Source: Akira AI, </a:t>
            </a:r>
            <a:r>
              <a:rPr lang="en-US" sz="1100" dirty="0" err="1">
                <a:solidFill>
                  <a:schemeClr val="bg2">
                    <a:lumMod val="75000"/>
                  </a:schemeClr>
                </a:solidFill>
              </a:rPr>
              <a:t>Lightgbm</a:t>
            </a:r>
            <a:r>
              <a:rPr lang="en-US" sz="1100" dirty="0">
                <a:solidFill>
                  <a:schemeClr val="bg2">
                    <a:lumMod val="75000"/>
                  </a:schemeClr>
                </a:solidFill>
              </a:rPr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8A9B50-C5D3-EC47-B0D3-94AF8A31BA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346" y="1048180"/>
            <a:ext cx="8128000" cy="4572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8E169A0-41FC-3243-A761-5B20F6007834}"/>
              </a:ext>
            </a:extLst>
          </p:cNvPr>
          <p:cNvSpPr txBox="1"/>
          <p:nvPr/>
        </p:nvSpPr>
        <p:spPr>
          <a:xfrm>
            <a:off x="8439666" y="1582340"/>
            <a:ext cx="352167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Training speed faster without compromising efficiency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The memory usage is also low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It provides better accuracy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It supports two types of learning parallel and GPU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It has the capability of handling large scale data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622025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DCB25EE-062B-3F4F-A9B8-17D27297B2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0609" y="0"/>
            <a:ext cx="861391" cy="82587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9C0F0C4-049E-454A-88C5-406B8381F284}"/>
              </a:ext>
            </a:extLst>
          </p:cNvPr>
          <p:cNvSpPr txBox="1"/>
          <p:nvPr/>
        </p:nvSpPr>
        <p:spPr>
          <a:xfrm>
            <a:off x="0" y="89769"/>
            <a:ext cx="112113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Results – Models</a:t>
            </a:r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AF942025-1403-C04B-AB20-A46C4926F0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9062"/>
          <a:stretch/>
        </p:blipFill>
        <p:spPr>
          <a:xfrm>
            <a:off x="1755765" y="845070"/>
            <a:ext cx="8680470" cy="573441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A5050C0-97F7-7C4D-87CB-E695FFAA2747}"/>
              </a:ext>
            </a:extLst>
          </p:cNvPr>
          <p:cNvSpPr/>
          <p:nvPr/>
        </p:nvSpPr>
        <p:spPr>
          <a:xfrm>
            <a:off x="10575922" y="4015141"/>
            <a:ext cx="424765" cy="424765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BFA9E5-C1AD-F943-AF58-BB56733CF922}"/>
              </a:ext>
            </a:extLst>
          </p:cNvPr>
          <p:cNvSpPr txBox="1"/>
          <p:nvPr/>
        </p:nvSpPr>
        <p:spPr>
          <a:xfrm>
            <a:off x="11081987" y="3904359"/>
            <a:ext cx="116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 Public Solution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56B4073-B3F2-0C48-9B91-FDA7F7420C4A}"/>
              </a:ext>
            </a:extLst>
          </p:cNvPr>
          <p:cNvSpPr/>
          <p:nvPr/>
        </p:nvSpPr>
        <p:spPr>
          <a:xfrm>
            <a:off x="1993898" y="3429000"/>
            <a:ext cx="8343901" cy="393700"/>
          </a:xfrm>
          <a:prstGeom prst="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A9E9017-918E-5949-B827-9F374E867BFE}"/>
              </a:ext>
            </a:extLst>
          </p:cNvPr>
          <p:cNvSpPr/>
          <p:nvPr/>
        </p:nvSpPr>
        <p:spPr>
          <a:xfrm>
            <a:off x="1993894" y="3890105"/>
            <a:ext cx="8343901" cy="393700"/>
          </a:xfrm>
          <a:prstGeom prst="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D400518-B59C-814E-9A16-7748B4F8D7A8}"/>
              </a:ext>
            </a:extLst>
          </p:cNvPr>
          <p:cNvSpPr/>
          <p:nvPr/>
        </p:nvSpPr>
        <p:spPr>
          <a:xfrm>
            <a:off x="1993894" y="4349409"/>
            <a:ext cx="8343901" cy="39370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A323B13-9F57-D24A-B132-8D2B55A1DDBC}"/>
              </a:ext>
            </a:extLst>
          </p:cNvPr>
          <p:cNvSpPr/>
          <p:nvPr/>
        </p:nvSpPr>
        <p:spPr>
          <a:xfrm>
            <a:off x="1993894" y="4808713"/>
            <a:ext cx="8343901" cy="393700"/>
          </a:xfrm>
          <a:prstGeom prst="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7AF3E27-A12A-8B4E-AC14-EC5446A6EE01}"/>
              </a:ext>
            </a:extLst>
          </p:cNvPr>
          <p:cNvSpPr/>
          <p:nvPr/>
        </p:nvSpPr>
        <p:spPr>
          <a:xfrm>
            <a:off x="1993893" y="5266152"/>
            <a:ext cx="8343901" cy="393700"/>
          </a:xfrm>
          <a:prstGeom prst="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40F714A-C8DE-1142-919E-26B0644C1503}"/>
              </a:ext>
            </a:extLst>
          </p:cNvPr>
          <p:cNvSpPr/>
          <p:nvPr/>
        </p:nvSpPr>
        <p:spPr>
          <a:xfrm>
            <a:off x="1993886" y="5723591"/>
            <a:ext cx="8343901" cy="393700"/>
          </a:xfrm>
          <a:prstGeom prst="rect">
            <a:avLst/>
          </a:prstGeom>
          <a:noFill/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13376DD-61DF-0646-8D2F-B94FDC1AA5C3}"/>
              </a:ext>
            </a:extLst>
          </p:cNvPr>
          <p:cNvSpPr/>
          <p:nvPr/>
        </p:nvSpPr>
        <p:spPr>
          <a:xfrm>
            <a:off x="1993886" y="6177160"/>
            <a:ext cx="8343901" cy="393700"/>
          </a:xfrm>
          <a:prstGeom prst="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6054631-C9EB-2144-9195-35369FB36DE1}"/>
              </a:ext>
            </a:extLst>
          </p:cNvPr>
          <p:cNvSpPr/>
          <p:nvPr/>
        </p:nvSpPr>
        <p:spPr>
          <a:xfrm>
            <a:off x="10575922" y="4661472"/>
            <a:ext cx="424765" cy="42476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C4F8D00-C5D9-7246-B5C2-BC3E98AD995F}"/>
              </a:ext>
            </a:extLst>
          </p:cNvPr>
          <p:cNvSpPr txBox="1"/>
          <p:nvPr/>
        </p:nvSpPr>
        <p:spPr>
          <a:xfrm>
            <a:off x="11081987" y="4689188"/>
            <a:ext cx="116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LightGBM</a:t>
            </a:r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8788779-48BF-D14F-AB79-EAA17F6EA1BF}"/>
              </a:ext>
            </a:extLst>
          </p:cNvPr>
          <p:cNvSpPr/>
          <p:nvPr/>
        </p:nvSpPr>
        <p:spPr>
          <a:xfrm>
            <a:off x="10575922" y="5213831"/>
            <a:ext cx="424765" cy="42476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90F20E7-A3C6-7E41-A36D-6A699B37BB43}"/>
              </a:ext>
            </a:extLst>
          </p:cNvPr>
          <p:cNvSpPr txBox="1"/>
          <p:nvPr/>
        </p:nvSpPr>
        <p:spPr>
          <a:xfrm>
            <a:off x="11081987" y="5241547"/>
            <a:ext cx="116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DeepAR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14205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DCB25EE-062B-3F4F-A9B8-17D27297B2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0609" y="0"/>
            <a:ext cx="861391" cy="825870"/>
          </a:xfrm>
          <a:prstGeom prst="rect">
            <a:avLst/>
          </a:prstGeom>
        </p:spPr>
      </p:pic>
      <p:pic>
        <p:nvPicPr>
          <p:cNvPr id="3" name="Graphic 2" descr="Badge Question Mark">
            <a:extLst>
              <a:ext uri="{FF2B5EF4-FFF2-40B4-BE49-F238E27FC236}">
                <a16:creationId xmlns:a16="http://schemas.microsoft.com/office/drawing/2014/main" id="{871A1D10-03D5-834B-AAAD-3FE3D871DD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61791" y="1394791"/>
            <a:ext cx="4068417" cy="4068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3548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DCB25EE-062B-3F4F-A9B8-17D27297B2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0609" y="0"/>
            <a:ext cx="861391" cy="82587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9C0F0C4-049E-454A-88C5-406B8381F284}"/>
              </a:ext>
            </a:extLst>
          </p:cNvPr>
          <p:cNvSpPr txBox="1"/>
          <p:nvPr/>
        </p:nvSpPr>
        <p:spPr>
          <a:xfrm>
            <a:off x="0" y="89769"/>
            <a:ext cx="112113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Why LGBM?</a:t>
            </a:r>
          </a:p>
        </p:txBody>
      </p:sp>
      <p:pic>
        <p:nvPicPr>
          <p:cNvPr id="7" name="Graphic 6" descr="Badge Question Mark">
            <a:extLst>
              <a:ext uri="{FF2B5EF4-FFF2-40B4-BE49-F238E27FC236}">
                <a16:creationId xmlns:a16="http://schemas.microsoft.com/office/drawing/2014/main" id="{6EF785BE-7149-2643-96D2-9F5CAC1E14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61791" y="1394791"/>
            <a:ext cx="4068417" cy="4068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50072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DCB25EE-062B-3F4F-A9B8-17D27297B2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0609" y="0"/>
            <a:ext cx="861391" cy="82587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9C0F0C4-049E-454A-88C5-406B8381F284}"/>
              </a:ext>
            </a:extLst>
          </p:cNvPr>
          <p:cNvSpPr txBox="1"/>
          <p:nvPr/>
        </p:nvSpPr>
        <p:spPr>
          <a:xfrm>
            <a:off x="0" y="89769"/>
            <a:ext cx="112113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Solution Technique – </a:t>
            </a:r>
            <a:r>
              <a:rPr lang="en-US" sz="3600" dirty="0" err="1"/>
              <a:t>LightGBM</a:t>
            </a:r>
            <a:endParaRPr lang="en-US" sz="3600" dirty="0"/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7EB964E4-41F4-334B-BB4D-D835F52FCF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731" y="825870"/>
            <a:ext cx="6980677" cy="1736127"/>
          </a:xfrm>
          <a:prstGeom prst="rect">
            <a:avLst/>
          </a:prstGeom>
        </p:spPr>
      </p:pic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DB4EB733-B28B-8741-BE97-D543B7267E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731" y="2644571"/>
            <a:ext cx="6980678" cy="331718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77E8192-535F-A24C-A3C8-A2588F157628}"/>
              </a:ext>
            </a:extLst>
          </p:cNvPr>
          <p:cNvSpPr txBox="1"/>
          <p:nvPr/>
        </p:nvSpPr>
        <p:spPr>
          <a:xfrm>
            <a:off x="831278" y="6090036"/>
            <a:ext cx="65155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2">
                    <a:lumMod val="75000"/>
                  </a:schemeClr>
                </a:solidFill>
              </a:rPr>
              <a:t>Kaggle: </a:t>
            </a:r>
            <a:r>
              <a:rPr lang="en-US" sz="1100" dirty="0">
                <a:solidFill>
                  <a:schemeClr val="bg2">
                    <a:lumMod val="75000"/>
                  </a:schemeClr>
                </a:solidFill>
                <a:hlinkClick r:id="rId6"/>
              </a:rPr>
              <a:t>@kyakovlev</a:t>
            </a:r>
            <a:endParaRPr lang="en-US" sz="11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E8D7BBE-286B-0F4A-BD66-82DDB4D0413B}"/>
              </a:ext>
            </a:extLst>
          </p:cNvPr>
          <p:cNvSpPr/>
          <p:nvPr/>
        </p:nvSpPr>
        <p:spPr>
          <a:xfrm>
            <a:off x="598730" y="4470467"/>
            <a:ext cx="6980677" cy="465089"/>
          </a:xfrm>
          <a:prstGeom prst="rect">
            <a:avLst/>
          </a:prstGeom>
          <a:noFill/>
          <a:ln w="38100">
            <a:solidFill>
              <a:srgbClr val="ED1B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68835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DCB25EE-062B-3F4F-A9B8-17D27297B2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0609" y="0"/>
            <a:ext cx="861391" cy="82587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9C0F0C4-049E-454A-88C5-406B8381F284}"/>
              </a:ext>
            </a:extLst>
          </p:cNvPr>
          <p:cNvSpPr txBox="1"/>
          <p:nvPr/>
        </p:nvSpPr>
        <p:spPr>
          <a:xfrm>
            <a:off x="0" y="89769"/>
            <a:ext cx="112113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Solution Technique – </a:t>
            </a:r>
            <a:r>
              <a:rPr lang="en-US" sz="3600" dirty="0" err="1"/>
              <a:t>LightGBM</a:t>
            </a:r>
            <a:endParaRPr lang="en-US" sz="3600" dirty="0"/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7EB964E4-41F4-334B-BB4D-D835F52FCF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731" y="825870"/>
            <a:ext cx="6980677" cy="1736127"/>
          </a:xfrm>
          <a:prstGeom prst="rect">
            <a:avLst/>
          </a:prstGeom>
        </p:spPr>
      </p:pic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DB4EB733-B28B-8741-BE97-D543B7267E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731" y="2644571"/>
            <a:ext cx="6980678" cy="331718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77E8192-535F-A24C-A3C8-A2588F157628}"/>
              </a:ext>
            </a:extLst>
          </p:cNvPr>
          <p:cNvSpPr txBox="1"/>
          <p:nvPr/>
        </p:nvSpPr>
        <p:spPr>
          <a:xfrm>
            <a:off x="831278" y="6090036"/>
            <a:ext cx="65155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2">
                    <a:lumMod val="75000"/>
                  </a:schemeClr>
                </a:solidFill>
              </a:rPr>
              <a:t>Kaggle: </a:t>
            </a:r>
            <a:r>
              <a:rPr lang="en-US" sz="1100" dirty="0">
                <a:solidFill>
                  <a:schemeClr val="bg2">
                    <a:lumMod val="75000"/>
                  </a:schemeClr>
                </a:solidFill>
                <a:hlinkClick r:id="rId6"/>
              </a:rPr>
              <a:t>@kyakovlev</a:t>
            </a:r>
            <a:endParaRPr lang="en-US" sz="11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E8D7BBE-286B-0F4A-BD66-82DDB4D0413B}"/>
              </a:ext>
            </a:extLst>
          </p:cNvPr>
          <p:cNvSpPr/>
          <p:nvPr/>
        </p:nvSpPr>
        <p:spPr>
          <a:xfrm>
            <a:off x="598730" y="4470467"/>
            <a:ext cx="6980677" cy="465089"/>
          </a:xfrm>
          <a:prstGeom prst="rect">
            <a:avLst/>
          </a:prstGeom>
          <a:noFill/>
          <a:ln w="38100">
            <a:solidFill>
              <a:srgbClr val="ED1B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7B60B6-2639-684E-8609-102A456EC352}"/>
              </a:ext>
            </a:extLst>
          </p:cNvPr>
          <p:cNvSpPr txBox="1"/>
          <p:nvPr/>
        </p:nvSpPr>
        <p:spPr>
          <a:xfrm>
            <a:off x="8336994" y="2828835"/>
            <a:ext cx="2993615" cy="1200329"/>
          </a:xfrm>
          <a:prstGeom prst="rect">
            <a:avLst/>
          </a:prstGeom>
          <a:noFill/>
          <a:ln w="28575">
            <a:solidFill>
              <a:srgbClr val="ED1B4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PUBLIC SCORE: 0.47506</a:t>
            </a:r>
          </a:p>
        </p:txBody>
      </p:sp>
    </p:spTree>
    <p:extLst>
      <p:ext uri="{BB962C8B-B14F-4D97-AF65-F5344CB8AC3E}">
        <p14:creationId xmlns:p14="http://schemas.microsoft.com/office/powerpoint/2010/main" val="418475788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DCB25EE-062B-3F4F-A9B8-17D27297B2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0609" y="0"/>
            <a:ext cx="861391" cy="82587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9C0F0C4-049E-454A-88C5-406B8381F284}"/>
              </a:ext>
            </a:extLst>
          </p:cNvPr>
          <p:cNvSpPr txBox="1"/>
          <p:nvPr/>
        </p:nvSpPr>
        <p:spPr>
          <a:xfrm>
            <a:off x="0" y="89769"/>
            <a:ext cx="112113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Solution Technique – Objection: Tweedie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77A1EA-8830-4C4F-A90B-5107E2E7897F}"/>
              </a:ext>
            </a:extLst>
          </p:cNvPr>
          <p:cNvSpPr txBox="1"/>
          <p:nvPr/>
        </p:nvSpPr>
        <p:spPr>
          <a:xfrm>
            <a:off x="2838209" y="6462975"/>
            <a:ext cx="65155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2">
                    <a:lumMod val="75000"/>
                  </a:schemeClr>
                </a:solidFill>
              </a:rPr>
              <a:t>Source: </a:t>
            </a:r>
            <a:r>
              <a:rPr lang="en-US" sz="1100" dirty="0">
                <a:solidFill>
                  <a:schemeClr val="bg2">
                    <a:lumMod val="75000"/>
                  </a:schemeClr>
                </a:solidFill>
                <a:hlinkClick r:id="rId4"/>
              </a:rPr>
              <a:t>Why tweedie works? </a:t>
            </a:r>
            <a:r>
              <a:rPr lang="en-US" sz="1100" dirty="0">
                <a:solidFill>
                  <a:schemeClr val="bg2">
                    <a:lumMod val="75000"/>
                  </a:schemeClr>
                </a:solidFill>
                <a:hlinkClick r:id="rId5"/>
              </a:rPr>
              <a:t>@</a:t>
            </a:r>
            <a:r>
              <a:rPr lang="en-US" sz="1100" dirty="0" err="1">
                <a:solidFill>
                  <a:schemeClr val="bg2">
                    <a:lumMod val="75000"/>
                  </a:schemeClr>
                </a:solidFill>
                <a:hlinkClick r:id="rId5"/>
              </a:rPr>
              <a:t>timetraveller</a:t>
            </a:r>
            <a:r>
              <a:rPr lang="en-US" sz="1100" dirty="0">
                <a:solidFill>
                  <a:schemeClr val="bg2">
                    <a:lumMod val="75000"/>
                  </a:schemeClr>
                </a:solidFill>
                <a:hlinkClick r:id="rId5"/>
              </a:rPr>
              <a:t> </a:t>
            </a:r>
            <a:endParaRPr lang="en-US" sz="11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610FE04-87CE-DC4A-AA9C-9526D384BB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343" y="2225695"/>
            <a:ext cx="5747657" cy="335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514C477-D507-3C46-AC45-93225AA04F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71920" y="3238332"/>
            <a:ext cx="5371737" cy="234016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2778B85-6ED3-8E4E-8773-CB386CB95088}"/>
              </a:ext>
            </a:extLst>
          </p:cNvPr>
          <p:cNvSpPr txBox="1"/>
          <p:nvPr/>
        </p:nvSpPr>
        <p:spPr>
          <a:xfrm>
            <a:off x="-43661" y="5447690"/>
            <a:ext cx="65155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2">
                    <a:lumMod val="75000"/>
                  </a:schemeClr>
                </a:solidFill>
              </a:rPr>
              <a:t>Source: </a:t>
            </a:r>
            <a:r>
              <a:rPr lang="en-US" sz="1100" dirty="0">
                <a:solidFill>
                  <a:schemeClr val="bg2">
                    <a:lumMod val="75000"/>
                  </a:schemeClr>
                </a:solidFill>
                <a:hlinkClick r:id="rId8"/>
              </a:rPr>
              <a:t>tweedie-distribution</a:t>
            </a:r>
            <a:endParaRPr lang="en-US" sz="11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B3C9B2E-B314-DA44-B5FF-5FDE46E74527}"/>
              </a:ext>
            </a:extLst>
          </p:cNvPr>
          <p:cNvSpPr txBox="1"/>
          <p:nvPr/>
        </p:nvSpPr>
        <p:spPr>
          <a:xfrm>
            <a:off x="5899997" y="5447690"/>
            <a:ext cx="65155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2">
                    <a:lumMod val="75000"/>
                  </a:schemeClr>
                </a:solidFill>
              </a:rPr>
              <a:t>Source: </a:t>
            </a:r>
            <a:r>
              <a:rPr lang="en-US" sz="1100" dirty="0">
                <a:solidFill>
                  <a:schemeClr val="bg2">
                    <a:lumMod val="75000"/>
                  </a:schemeClr>
                </a:solidFill>
                <a:hlinkClick r:id="rId9"/>
              </a:rPr>
              <a:t>distplot of the sales</a:t>
            </a:r>
            <a:endParaRPr lang="en-US" sz="11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E6E626F-6DAC-F74F-9401-0A4D5ED2F31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8421" y="1053672"/>
            <a:ext cx="11042188" cy="82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77771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AC964C-6AB7-664E-B02E-3A690E1AA26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Results/Solutions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CB25EE-062B-3F4F-A9B8-17D27297B2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0609" y="0"/>
            <a:ext cx="861391" cy="82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2153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DCB25EE-062B-3F4F-A9B8-17D27297B2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0609" y="0"/>
            <a:ext cx="861391" cy="82587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9C0F0C4-049E-454A-88C5-406B8381F284}"/>
              </a:ext>
            </a:extLst>
          </p:cNvPr>
          <p:cNvSpPr txBox="1"/>
          <p:nvPr/>
        </p:nvSpPr>
        <p:spPr>
          <a:xfrm>
            <a:off x="0" y="89769"/>
            <a:ext cx="112113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Results – Leaderboard </a:t>
            </a:r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AF942025-1403-C04B-AB20-A46C4926F0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9786" y="825870"/>
            <a:ext cx="6512427" cy="5315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67483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DCB25EE-062B-3F4F-A9B8-17D27297B2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0609" y="0"/>
            <a:ext cx="861391" cy="82587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9C0F0C4-049E-454A-88C5-406B8381F284}"/>
              </a:ext>
            </a:extLst>
          </p:cNvPr>
          <p:cNvSpPr txBox="1"/>
          <p:nvPr/>
        </p:nvSpPr>
        <p:spPr>
          <a:xfrm>
            <a:off x="0" y="89769"/>
            <a:ext cx="112113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Solution – @</a:t>
            </a:r>
            <a:r>
              <a:rPr lang="en-US" sz="3600" dirty="0" err="1"/>
              <a:t>YeonJun</a:t>
            </a:r>
            <a:r>
              <a:rPr lang="en-US" sz="3600" dirty="0"/>
              <a:t> IN 1</a:t>
            </a:r>
            <a:r>
              <a:rPr lang="en-US" sz="3600" baseline="30000" dirty="0"/>
              <a:t>st</a:t>
            </a:r>
            <a:r>
              <a:rPr lang="en-US" sz="3600" dirty="0"/>
              <a:t> Place Solution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1180B87-659F-624F-80CB-F5CB3F2E1339}"/>
              </a:ext>
            </a:extLst>
          </p:cNvPr>
          <p:cNvSpPr txBox="1"/>
          <p:nvPr/>
        </p:nvSpPr>
        <p:spPr>
          <a:xfrm>
            <a:off x="2899536" y="5651407"/>
            <a:ext cx="65155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2">
                    <a:lumMod val="75000"/>
                  </a:schemeClr>
                </a:solidFill>
              </a:rPr>
              <a:t>Source: @</a:t>
            </a:r>
            <a:r>
              <a:rPr lang="en-US" sz="1100" dirty="0" err="1">
                <a:solidFill>
                  <a:schemeClr val="bg2">
                    <a:lumMod val="75000"/>
                  </a:schemeClr>
                </a:solidFill>
              </a:rPr>
              <a:t>YeonJun</a:t>
            </a:r>
            <a:r>
              <a:rPr lang="en-US" sz="1100" dirty="0">
                <a:solidFill>
                  <a:schemeClr val="bg2">
                    <a:lumMod val="75000"/>
                  </a:schemeClr>
                </a:solidFill>
              </a:rPr>
              <a:t> In - </a:t>
            </a:r>
            <a:r>
              <a:rPr lang="en-US" sz="1100" dirty="0">
                <a:solidFill>
                  <a:schemeClr val="bg2">
                    <a:lumMod val="75000"/>
                  </a:schemeClr>
                </a:solidFill>
                <a:hlinkClick r:id="rId4"/>
              </a:rPr>
              <a:t>Solution</a:t>
            </a:r>
            <a:endParaRPr lang="en-US" sz="11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D69F33B-F788-2A47-AE40-EAB2EEBD16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97100" y="1085553"/>
            <a:ext cx="7797800" cy="421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30740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DCB25EE-062B-3F4F-A9B8-17D27297B2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0609" y="0"/>
            <a:ext cx="861391" cy="82587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9C0F0C4-049E-454A-88C5-406B8381F284}"/>
              </a:ext>
            </a:extLst>
          </p:cNvPr>
          <p:cNvSpPr txBox="1"/>
          <p:nvPr/>
        </p:nvSpPr>
        <p:spPr>
          <a:xfrm>
            <a:off x="0" y="89769"/>
            <a:ext cx="112113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Solution – @</a:t>
            </a:r>
            <a:r>
              <a:rPr lang="en-US" sz="3600" dirty="0" err="1"/>
              <a:t>YeonJun</a:t>
            </a:r>
            <a:r>
              <a:rPr lang="en-US" sz="3600" dirty="0"/>
              <a:t> IN 1</a:t>
            </a:r>
            <a:r>
              <a:rPr lang="en-US" sz="3600" baseline="30000" dirty="0"/>
              <a:t>st</a:t>
            </a:r>
            <a:r>
              <a:rPr lang="en-US" sz="3600" dirty="0"/>
              <a:t> Place Solution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6FF4DE-F57C-8D44-A1D3-F24D252DEE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1159" y="901107"/>
            <a:ext cx="7008834" cy="29127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2FA5901-37F1-2B45-B315-0D6A0CFB40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99536" y="3978876"/>
            <a:ext cx="7000457" cy="150752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1180B87-659F-624F-80CB-F5CB3F2E1339}"/>
              </a:ext>
            </a:extLst>
          </p:cNvPr>
          <p:cNvSpPr txBox="1"/>
          <p:nvPr/>
        </p:nvSpPr>
        <p:spPr>
          <a:xfrm>
            <a:off x="2899536" y="5651407"/>
            <a:ext cx="65155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2">
                    <a:lumMod val="75000"/>
                  </a:schemeClr>
                </a:solidFill>
              </a:rPr>
              <a:t>Source: @</a:t>
            </a:r>
            <a:r>
              <a:rPr lang="en-US" sz="1100" dirty="0" err="1">
                <a:solidFill>
                  <a:schemeClr val="bg2">
                    <a:lumMod val="75000"/>
                  </a:schemeClr>
                </a:solidFill>
              </a:rPr>
              <a:t>YeonJun</a:t>
            </a:r>
            <a:r>
              <a:rPr lang="en-US" sz="1100" dirty="0">
                <a:solidFill>
                  <a:schemeClr val="bg2">
                    <a:lumMod val="75000"/>
                  </a:schemeClr>
                </a:solidFill>
              </a:rPr>
              <a:t> In - </a:t>
            </a:r>
            <a:r>
              <a:rPr lang="en-US" sz="1100" dirty="0">
                <a:solidFill>
                  <a:schemeClr val="bg2">
                    <a:lumMod val="75000"/>
                  </a:schemeClr>
                </a:solidFill>
                <a:hlinkClick r:id="rId6"/>
              </a:rPr>
              <a:t>CVs Results</a:t>
            </a:r>
            <a:r>
              <a:rPr lang="en-US" sz="1100" dirty="0">
                <a:solidFill>
                  <a:schemeClr val="bg2">
                    <a:lumMod val="75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6481860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DCB25EE-062B-3F4F-A9B8-17D27297B2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0609" y="0"/>
            <a:ext cx="861391" cy="82587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9C0F0C4-049E-454A-88C5-406B8381F284}"/>
              </a:ext>
            </a:extLst>
          </p:cNvPr>
          <p:cNvSpPr txBox="1"/>
          <p:nvPr/>
        </p:nvSpPr>
        <p:spPr>
          <a:xfrm>
            <a:off x="0" y="89769"/>
            <a:ext cx="112113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Solution – @</a:t>
            </a:r>
            <a:r>
              <a:rPr lang="en-US" sz="3600" dirty="0" err="1"/>
              <a:t>monsaraida</a:t>
            </a:r>
            <a:r>
              <a:rPr lang="en-US" sz="3600" dirty="0"/>
              <a:t> IN 4</a:t>
            </a:r>
            <a:r>
              <a:rPr lang="en-US" sz="3600" baseline="30000" dirty="0"/>
              <a:t>th</a:t>
            </a:r>
            <a:r>
              <a:rPr lang="en-US" sz="3600" dirty="0"/>
              <a:t> Place Solution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1180B87-659F-624F-80CB-F5CB3F2E1339}"/>
              </a:ext>
            </a:extLst>
          </p:cNvPr>
          <p:cNvSpPr txBox="1"/>
          <p:nvPr/>
        </p:nvSpPr>
        <p:spPr>
          <a:xfrm>
            <a:off x="2838209" y="5887053"/>
            <a:ext cx="65155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2">
                    <a:lumMod val="75000"/>
                  </a:schemeClr>
                </a:solidFill>
              </a:rPr>
              <a:t>Source: @</a:t>
            </a:r>
            <a:r>
              <a:rPr lang="en-US" sz="1100" dirty="0" err="1">
                <a:solidFill>
                  <a:schemeClr val="bg2">
                    <a:lumMod val="75000"/>
                  </a:schemeClr>
                </a:solidFill>
              </a:rPr>
              <a:t>monsaraida</a:t>
            </a:r>
            <a:r>
              <a:rPr lang="en-US" sz="1100" dirty="0">
                <a:solidFill>
                  <a:schemeClr val="bg2">
                    <a:lumMod val="75000"/>
                  </a:schemeClr>
                </a:solidFill>
              </a:rPr>
              <a:t> - </a:t>
            </a:r>
            <a:r>
              <a:rPr lang="en-US" sz="1100" dirty="0">
                <a:solidFill>
                  <a:schemeClr val="bg2">
                    <a:lumMod val="75000"/>
                  </a:schemeClr>
                </a:solidFill>
                <a:hlinkClick r:id="rId4"/>
              </a:rPr>
              <a:t>Solution</a:t>
            </a:r>
            <a:endParaRPr lang="en-US" sz="11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0EE4EB-62DD-4549-8881-CE3161BF94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6433" y="825870"/>
            <a:ext cx="8939134" cy="5028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12651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DCB25EE-062B-3F4F-A9B8-17D27297B2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0609" y="0"/>
            <a:ext cx="861391" cy="825870"/>
          </a:xfrm>
          <a:prstGeom prst="rect">
            <a:avLst/>
          </a:prstGeom>
        </p:spPr>
      </p:pic>
      <p:pic>
        <p:nvPicPr>
          <p:cNvPr id="3" name="Graphic 2" descr="Badge Question Mark">
            <a:extLst>
              <a:ext uri="{FF2B5EF4-FFF2-40B4-BE49-F238E27FC236}">
                <a16:creationId xmlns:a16="http://schemas.microsoft.com/office/drawing/2014/main" id="{871A1D10-03D5-834B-AAAD-3FE3D871DD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61791" y="1394791"/>
            <a:ext cx="4068417" cy="4068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2101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DCB25EE-062B-3F4F-A9B8-17D27297B2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0609" y="0"/>
            <a:ext cx="861391" cy="82587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9C0F0C4-049E-454A-88C5-406B8381F284}"/>
              </a:ext>
            </a:extLst>
          </p:cNvPr>
          <p:cNvSpPr txBox="1"/>
          <p:nvPr/>
        </p:nvSpPr>
        <p:spPr>
          <a:xfrm>
            <a:off x="0" y="89769"/>
            <a:ext cx="112113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600" dirty="0" err="1"/>
              <a:t>Makridakis</a:t>
            </a:r>
            <a:r>
              <a:rPr lang="en-CA" sz="3600" dirty="0"/>
              <a:t> </a:t>
            </a:r>
            <a:r>
              <a:rPr lang="en-US" sz="3600" dirty="0"/>
              <a:t>Competitions </a:t>
            </a:r>
            <a:r>
              <a:rPr lang="en-CA" sz="3600" dirty="0"/>
              <a:t>or </a:t>
            </a:r>
            <a:r>
              <a:rPr lang="en-US" sz="3600" dirty="0"/>
              <a:t>M Competitions </a:t>
            </a: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82E11B2B-08DB-194C-A68A-B3C59D66BB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1862895"/>
              </p:ext>
            </p:extLst>
          </p:nvPr>
        </p:nvGraphicFramePr>
        <p:xfrm>
          <a:off x="1837634" y="2057400"/>
          <a:ext cx="8145483" cy="2743200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2838911">
                  <a:extLst>
                    <a:ext uri="{9D8B030D-6E8A-4147-A177-3AD203B41FA5}">
                      <a16:colId xmlns:a16="http://schemas.microsoft.com/office/drawing/2014/main" val="1940684473"/>
                    </a:ext>
                  </a:extLst>
                </a:gridCol>
                <a:gridCol w="867093">
                  <a:extLst>
                    <a:ext uri="{9D8B030D-6E8A-4147-A177-3AD203B41FA5}">
                      <a16:colId xmlns:a16="http://schemas.microsoft.com/office/drawing/2014/main" val="3044226223"/>
                    </a:ext>
                  </a:extLst>
                </a:gridCol>
                <a:gridCol w="4439479">
                  <a:extLst>
                    <a:ext uri="{9D8B030D-6E8A-4147-A177-3AD203B41FA5}">
                      <a16:colId xmlns:a16="http://schemas.microsoft.com/office/drawing/2014/main" val="15701028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Competition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Year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Number of Time Series Used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485714"/>
                  </a:ext>
                </a:extLst>
              </a:tr>
              <a:tr h="416046">
                <a:tc>
                  <a:txBody>
                    <a:bodyPr/>
                    <a:lstStyle/>
                    <a:p>
                      <a:r>
                        <a:rPr lang="en-US" sz="2400" dirty="0"/>
                        <a:t>M competition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1982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1,001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32623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M2 competition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1993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29 (real time)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44820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M3 competition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2000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3,003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84175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M4 competition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2018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100,000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39383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M5 competition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2020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10,000 (hierarchical timeseries)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27947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3004690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DCB25EE-062B-3F4F-A9B8-17D27297B2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0609" y="0"/>
            <a:ext cx="861391" cy="82587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9C0F0C4-049E-454A-88C5-406B8381F284}"/>
              </a:ext>
            </a:extLst>
          </p:cNvPr>
          <p:cNvSpPr txBox="1"/>
          <p:nvPr/>
        </p:nvSpPr>
        <p:spPr>
          <a:xfrm>
            <a:off x="0" y="89769"/>
            <a:ext cx="112113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Title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FB29926-98F6-8845-8A37-3E4D8F2BB9CF}"/>
              </a:ext>
            </a:extLst>
          </p:cNvPr>
          <p:cNvSpPr txBox="1"/>
          <p:nvPr/>
        </p:nvSpPr>
        <p:spPr>
          <a:xfrm>
            <a:off x="477078" y="1005969"/>
            <a:ext cx="11237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34378478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DCB25EE-062B-3F4F-A9B8-17D27297B2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0609" y="0"/>
            <a:ext cx="861391" cy="82587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9C0F0C4-049E-454A-88C5-406B8381F284}"/>
              </a:ext>
            </a:extLst>
          </p:cNvPr>
          <p:cNvSpPr txBox="1"/>
          <p:nvPr/>
        </p:nvSpPr>
        <p:spPr>
          <a:xfrm>
            <a:off x="0" y="89769"/>
            <a:ext cx="112113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600" dirty="0" err="1"/>
              <a:t>Makridakis</a:t>
            </a:r>
            <a:r>
              <a:rPr lang="en-CA" sz="3600" dirty="0"/>
              <a:t> </a:t>
            </a:r>
            <a:r>
              <a:rPr lang="en-US" sz="3600" dirty="0"/>
              <a:t>Competitions </a:t>
            </a:r>
            <a:r>
              <a:rPr lang="en-CA" sz="3600" dirty="0"/>
              <a:t>or </a:t>
            </a:r>
            <a:r>
              <a:rPr lang="en-US" sz="3600" dirty="0"/>
              <a:t>M Competitions </a:t>
            </a: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82E11B2B-08DB-194C-A68A-B3C59D66BB8F}"/>
              </a:ext>
            </a:extLst>
          </p:cNvPr>
          <p:cNvGraphicFramePr>
            <a:graphicFrameLocks noGrp="1"/>
          </p:cNvGraphicFramePr>
          <p:nvPr/>
        </p:nvGraphicFramePr>
        <p:xfrm>
          <a:off x="1837634" y="2057400"/>
          <a:ext cx="8145483" cy="2743200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2838911">
                  <a:extLst>
                    <a:ext uri="{9D8B030D-6E8A-4147-A177-3AD203B41FA5}">
                      <a16:colId xmlns:a16="http://schemas.microsoft.com/office/drawing/2014/main" val="1940684473"/>
                    </a:ext>
                  </a:extLst>
                </a:gridCol>
                <a:gridCol w="867093">
                  <a:extLst>
                    <a:ext uri="{9D8B030D-6E8A-4147-A177-3AD203B41FA5}">
                      <a16:colId xmlns:a16="http://schemas.microsoft.com/office/drawing/2014/main" val="3044226223"/>
                    </a:ext>
                  </a:extLst>
                </a:gridCol>
                <a:gridCol w="4439479">
                  <a:extLst>
                    <a:ext uri="{9D8B030D-6E8A-4147-A177-3AD203B41FA5}">
                      <a16:colId xmlns:a16="http://schemas.microsoft.com/office/drawing/2014/main" val="15701028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Competition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Year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Number of Time Series Used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485714"/>
                  </a:ext>
                </a:extLst>
              </a:tr>
              <a:tr h="416046">
                <a:tc>
                  <a:txBody>
                    <a:bodyPr/>
                    <a:lstStyle/>
                    <a:p>
                      <a:r>
                        <a:rPr lang="en-US" sz="2400" dirty="0"/>
                        <a:t>M competition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1982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1,001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32623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M2 competition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1993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29 (real time)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44820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M3 competition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2000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3,003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84175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M4 competition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2018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100,000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39383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M5 competition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2020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10,000 (hierarchical timeseries)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2794712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C4526AC9-C91C-3B45-A984-2B9D05731B75}"/>
              </a:ext>
            </a:extLst>
          </p:cNvPr>
          <p:cNvSpPr/>
          <p:nvPr/>
        </p:nvSpPr>
        <p:spPr>
          <a:xfrm flipH="1">
            <a:off x="1837632" y="3882887"/>
            <a:ext cx="8145483" cy="45057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26D2FE-BA2B-FF4E-80CB-C8D69B4C92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0000"/>
          <a:stretch/>
        </p:blipFill>
        <p:spPr>
          <a:xfrm>
            <a:off x="9983115" y="3877318"/>
            <a:ext cx="938791" cy="4693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8185858-FEC0-444E-AC6E-84332ED7CD19}"/>
              </a:ext>
            </a:extLst>
          </p:cNvPr>
          <p:cNvSpPr txBox="1"/>
          <p:nvPr/>
        </p:nvSpPr>
        <p:spPr>
          <a:xfrm>
            <a:off x="10853531" y="3923508"/>
            <a:ext cx="1338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Slawek</a:t>
            </a:r>
            <a:r>
              <a:rPr lang="en-US" dirty="0"/>
              <a:t> </a:t>
            </a:r>
            <a:r>
              <a:rPr lang="en-US" dirty="0" err="1"/>
              <a:t>Smyl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67825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DCB25EE-062B-3F4F-A9B8-17D27297B2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0609" y="0"/>
            <a:ext cx="861391" cy="82587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9C0F0C4-049E-454A-88C5-406B8381F284}"/>
              </a:ext>
            </a:extLst>
          </p:cNvPr>
          <p:cNvSpPr txBox="1"/>
          <p:nvPr/>
        </p:nvSpPr>
        <p:spPr>
          <a:xfrm>
            <a:off x="0" y="89769"/>
            <a:ext cx="112113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M5 Competition </a:t>
            </a:r>
          </a:p>
        </p:txBody>
      </p:sp>
      <p:pic>
        <p:nvPicPr>
          <p:cNvPr id="3" name="Picture 2" descr="A screen shot of a person&#10;&#10;Description automatically generated">
            <a:extLst>
              <a:ext uri="{FF2B5EF4-FFF2-40B4-BE49-F238E27FC236}">
                <a16:creationId xmlns:a16="http://schemas.microsoft.com/office/drawing/2014/main" id="{BB1301BE-69EF-F245-A6BD-5A84E099D7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200" y="1042004"/>
            <a:ext cx="8991600" cy="2159000"/>
          </a:xfrm>
          <a:prstGeom prst="rect">
            <a:avLst/>
          </a:prstGeom>
        </p:spPr>
      </p:pic>
      <p:pic>
        <p:nvPicPr>
          <p:cNvPr id="6" name="Picture 5" descr="A screen shot of a city&#10;&#10;Description automatically generated">
            <a:extLst>
              <a:ext uri="{FF2B5EF4-FFF2-40B4-BE49-F238E27FC236}">
                <a16:creationId xmlns:a16="http://schemas.microsoft.com/office/drawing/2014/main" id="{96DFBC62-587F-1E4C-855E-024FCFC7E0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0200" y="3656996"/>
            <a:ext cx="8991600" cy="215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8729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DCB25EE-062B-3F4F-A9B8-17D27297B2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0609" y="0"/>
            <a:ext cx="861391" cy="82587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9C0F0C4-049E-454A-88C5-406B8381F284}"/>
              </a:ext>
            </a:extLst>
          </p:cNvPr>
          <p:cNvSpPr txBox="1"/>
          <p:nvPr/>
        </p:nvSpPr>
        <p:spPr>
          <a:xfrm>
            <a:off x="0" y="89769"/>
            <a:ext cx="112113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M5 Competition </a:t>
            </a:r>
          </a:p>
        </p:txBody>
      </p:sp>
      <p:pic>
        <p:nvPicPr>
          <p:cNvPr id="3" name="Picture 2" descr="A screen shot of a person&#10;&#10;Description automatically generated">
            <a:extLst>
              <a:ext uri="{FF2B5EF4-FFF2-40B4-BE49-F238E27FC236}">
                <a16:creationId xmlns:a16="http://schemas.microsoft.com/office/drawing/2014/main" id="{BB1301BE-69EF-F245-A6BD-5A84E099D7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200" y="1042004"/>
            <a:ext cx="8991600" cy="2159000"/>
          </a:xfrm>
          <a:prstGeom prst="rect">
            <a:avLst/>
          </a:prstGeom>
        </p:spPr>
      </p:pic>
      <p:pic>
        <p:nvPicPr>
          <p:cNvPr id="6" name="Picture 5" descr="A screen shot of a city&#10;&#10;Description automatically generated">
            <a:extLst>
              <a:ext uri="{FF2B5EF4-FFF2-40B4-BE49-F238E27FC236}">
                <a16:creationId xmlns:a16="http://schemas.microsoft.com/office/drawing/2014/main" id="{96DFBC62-587F-1E4C-855E-024FCFC7E0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0200" y="3656996"/>
            <a:ext cx="8991600" cy="2159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AFD0BA3-ABE8-4A45-B318-76198CB894EF}"/>
              </a:ext>
            </a:extLst>
          </p:cNvPr>
          <p:cNvSpPr/>
          <p:nvPr/>
        </p:nvSpPr>
        <p:spPr>
          <a:xfrm>
            <a:off x="1600201" y="3656996"/>
            <a:ext cx="8991600" cy="2159000"/>
          </a:xfrm>
          <a:prstGeom prst="rect">
            <a:avLst/>
          </a:prstGeom>
          <a:noFill/>
          <a:ln w="57150">
            <a:solidFill>
              <a:srgbClr val="ED1B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0522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AC964C-6AB7-664E-B02E-3A690E1AA26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CB25EE-062B-3F4F-A9B8-17D27297B2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0609" y="0"/>
            <a:ext cx="861391" cy="82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5049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1187</TotalTime>
  <Words>1754</Words>
  <Application>Microsoft Macintosh PowerPoint</Application>
  <PresentationFormat>Widescreen</PresentationFormat>
  <Paragraphs>297</Paragraphs>
  <Slides>50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7" baseType="lpstr">
      <vt:lpstr>Arial</vt:lpstr>
      <vt:lpstr>Calibri</vt:lpstr>
      <vt:lpstr>Calibri Light</vt:lpstr>
      <vt:lpstr>Cambria Math</vt:lpstr>
      <vt:lpstr>Helvetica</vt:lpstr>
      <vt:lpstr>Helvetica Neue</vt:lpstr>
      <vt:lpstr>Office Theme</vt:lpstr>
      <vt:lpstr>M5 Forecasting - Accuracy</vt:lpstr>
      <vt:lpstr>Introduction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Overview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Solution Techniques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Results/Solutions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M5 Forecasting - Accuracy</dc:title>
  <dc:creator>Thomas Pin</dc:creator>
  <cp:lastModifiedBy>Thomas Pin</cp:lastModifiedBy>
  <cp:revision>73</cp:revision>
  <dcterms:created xsi:type="dcterms:W3CDTF">2020-09-01T16:49:30Z</dcterms:created>
  <dcterms:modified xsi:type="dcterms:W3CDTF">2020-09-17T23:45:08Z</dcterms:modified>
</cp:coreProperties>
</file>